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2EB6-709C-42BB-A450-65A8312D9F7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C365-4BF3-48C6-816F-58AC0AA7E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00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2EB6-709C-42BB-A450-65A8312D9F7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C365-4BF3-48C6-816F-58AC0AA7E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2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2EB6-709C-42BB-A450-65A8312D9F7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C365-4BF3-48C6-816F-58AC0AA7E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1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2EB6-709C-42BB-A450-65A8312D9F7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C365-4BF3-48C6-816F-58AC0AA7E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20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2EB6-709C-42BB-A450-65A8312D9F7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C365-4BF3-48C6-816F-58AC0AA7E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6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2EB6-709C-42BB-A450-65A8312D9F7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C365-4BF3-48C6-816F-58AC0AA7E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9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2EB6-709C-42BB-A450-65A8312D9F7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C365-4BF3-48C6-816F-58AC0AA7E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5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2EB6-709C-42BB-A450-65A8312D9F7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C365-4BF3-48C6-816F-58AC0AA7E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3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2EB6-709C-42BB-A450-65A8312D9F7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C365-4BF3-48C6-816F-58AC0AA7E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35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2EB6-709C-42BB-A450-65A8312D9F7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C365-4BF3-48C6-816F-58AC0AA7E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2EB6-709C-42BB-A450-65A8312D9F7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C365-4BF3-48C6-816F-58AC0AA7E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77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32EB6-709C-42BB-A450-65A8312D9F7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7C365-4BF3-48C6-816F-58AC0AA7E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0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 3-Lesson 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000" i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More on LSRL, Residuals,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 i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blipFill rotWithShape="0">
                <a:blip r:embed="rId2"/>
                <a:stretch>
                  <a:fillRect t="-9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891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Visually see the residuals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Residual = observed </a:t>
            </a:r>
            <a:r>
              <a:rPr lang="en-US" i="1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  - predicted </a:t>
            </a:r>
            <a:r>
              <a:rPr lang="en-US" i="1" dirty="0" smtClean="0">
                <a:solidFill>
                  <a:srgbClr val="FF0000"/>
                </a:solidFill>
              </a:rPr>
              <a:t>y</a:t>
            </a:r>
          </a:p>
          <a:p>
            <a:endParaRPr lang="en-US" i="1" dirty="0"/>
          </a:p>
          <a:p>
            <a:r>
              <a:rPr lang="en-US" dirty="0" smtClean="0"/>
              <a:t>Calculate the residuals from the graph then graph them on a residual plot.  </a:t>
            </a:r>
          </a:p>
          <a:p>
            <a:endParaRPr lang="en-US" dirty="0"/>
          </a:p>
          <a:p>
            <a:r>
              <a:rPr lang="en-US" dirty="0" smtClean="0"/>
              <a:t>Is this line a good fit?  How do you know?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03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II.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value </a:t>
                </a:r>
                <a:r>
                  <a:rPr lang="en-US" sz="4000" dirty="0" smtClean="0"/>
                  <a:t>(or the coefficient of determination)</a:t>
                </a:r>
                <a:endParaRPr lang="en-US" sz="40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The coefficient of determination gives the percent of the data’s variation which is accounted for by the linear model (LSRL).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1859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“MAGIC SENTENCE” for interpreting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 smtClean="0"/>
              <a:t>“____% of the variation in the </a:t>
            </a:r>
            <a:r>
              <a:rPr lang="en-US" sz="4400" u="sng" dirty="0" smtClean="0"/>
              <a:t>(y-variable</a:t>
            </a:r>
            <a:r>
              <a:rPr lang="en-US" sz="4400" dirty="0" smtClean="0"/>
              <a:t>, in units) can be accounted for by the linear model relating (</a:t>
            </a:r>
            <a:r>
              <a:rPr lang="en-US" sz="4400" u="sng" dirty="0" smtClean="0"/>
              <a:t>y-variable</a:t>
            </a:r>
            <a:r>
              <a:rPr lang="en-US" sz="4400" dirty="0" smtClean="0"/>
              <a:t>, in units) against (</a:t>
            </a:r>
            <a:r>
              <a:rPr lang="en-US" sz="4400" u="sng" dirty="0" smtClean="0"/>
              <a:t>x-variable</a:t>
            </a:r>
            <a:r>
              <a:rPr lang="en-US" sz="4400" dirty="0" smtClean="0"/>
              <a:t>, in units).”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78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Our regression model the predicts maximum wind speed in hurricanes based on the storm’s central pressure has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=.773.</m:t>
                    </m:r>
                  </m:oMath>
                </a14:m>
                <a:r>
                  <a:rPr lang="en-US" dirty="0" smtClean="0"/>
                  <a:t>  What does that say about our regression model?  Interpret the value.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u="sng" dirty="0" smtClean="0"/>
                  <a:t>Answer:</a:t>
                </a:r>
                <a:r>
                  <a:rPr lang="en-US" dirty="0" smtClean="0"/>
                  <a:t>  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77.3% of the variation in the max wind speed in hurricanes can be accounted for by the linear model relating max wind speed to central pressure.</a:t>
                </a:r>
                <a:endParaRPr lang="en-US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 r="-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145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</a:t>
            </a:r>
            <a:r>
              <a:rPr lang="en-US" smtClean="0"/>
              <a:t>to know!</a:t>
            </a:r>
            <a:br>
              <a:rPr lang="en-US" smtClean="0"/>
            </a:br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value is always between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zero (0)</a:t>
                </a:r>
                <a:r>
                  <a:rPr lang="en-US" dirty="0" smtClean="0"/>
                  <a:t> and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one (1)</a:t>
                </a:r>
                <a:r>
                  <a:rPr lang="en-US" dirty="0" smtClean="0"/>
                  <a:t>. Just as with correlation, there is no value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that automatically determines if the regression is a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good fit</a:t>
                </a:r>
                <a:r>
                  <a:rPr lang="en-US" dirty="0" smtClean="0"/>
                  <a:t>.  Data from scientific experiments often have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in the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80% to 90% </a:t>
                </a:r>
                <a:r>
                  <a:rPr lang="en-US" dirty="0" smtClean="0"/>
                  <a:t>range.  In a perfect data world (a perfect fit),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would be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100%</a:t>
                </a:r>
                <a:r>
                  <a:rPr lang="en-US" dirty="0" smtClean="0"/>
                  <a:t> and the standard deviation of the residuals, </a:t>
                </a:r>
                <a:r>
                  <a:rPr lang="en-US" b="1" i="1" dirty="0" smtClean="0"/>
                  <a:t>s</a:t>
                </a:r>
                <a:r>
                  <a:rPr lang="en-US" dirty="0" smtClean="0"/>
                  <a:t>, would be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zero (0)</a:t>
                </a:r>
                <a:r>
                  <a:rPr lang="en-US" dirty="0" smtClean="0"/>
                  <a:t>.  When determining if the line is a “good” fit, you should use this value among </a:t>
                </a:r>
                <a:r>
                  <a:rPr lang="en-US" i="1" dirty="0" smtClean="0"/>
                  <a:t>other</a:t>
                </a:r>
                <a:r>
                  <a:rPr lang="en-US" dirty="0" smtClean="0"/>
                  <a:t> values. . 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Think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as a measure of how </a:t>
                </a:r>
                <a:r>
                  <a:rPr lang="en-US" i="1" dirty="0" smtClean="0"/>
                  <a:t>successful</a:t>
                </a:r>
                <a:r>
                  <a:rPr lang="en-US" dirty="0" smtClean="0"/>
                  <a:t> the regression line was in explaining the response.  When you see correlation, “r”, square it to get a better feel for the strength of the relationship.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3081" r="-18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032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III. Ways to tell if the fit of a LSRL is a “good” fit:</a:t>
            </a:r>
            <a:endParaRPr 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arenR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Correlation coefficient, </a:t>
                </a:r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→ close to ±1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Coefficient of determination,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 close to 100% 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Standard deviation of residuals, 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→ close to 0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Residual plot → lots of good scatter, no patterns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sz="4000" dirty="0" smtClean="0">
                    <a:solidFill>
                      <a:srgbClr val="FF0000"/>
                    </a:solidFill>
                    <a:latin typeface="Tempus Sans ITC" panose="04020404030D07020202" pitchFamily="82" charset="0"/>
                    <a:cs typeface="Times New Roman" panose="02020603050405020304" pitchFamily="18" charset="0"/>
                  </a:rPr>
                  <a:t>***ALWAYS GRAPH THE RESIDUAL PLOT!***</a:t>
                </a:r>
                <a:endParaRPr lang="en-US" sz="4000" dirty="0">
                  <a:solidFill>
                    <a:srgbClr val="FF0000"/>
                  </a:solidFill>
                  <a:latin typeface="Tempus Sans ITC" panose="04020404030D07020202" pitchFamily="82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085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168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Tempus Sans ITC</vt:lpstr>
      <vt:lpstr>Times New Roman</vt:lpstr>
      <vt:lpstr>Office Theme</vt:lpstr>
      <vt:lpstr>Unit 3-Lesson 3</vt:lpstr>
      <vt:lpstr>I. Visually see the residuals</vt:lpstr>
      <vt:lpstr>II. r^2 value (or the coefficient of determination)</vt:lpstr>
      <vt:lpstr>“MAGIC SENTENCE” for interpreting r^2</vt:lpstr>
      <vt:lpstr>Example:</vt:lpstr>
      <vt:lpstr>Good to know! </vt:lpstr>
      <vt:lpstr>III. Ways to tell if the fit of a LSRL is a “good” fit: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3-Lesson 3</dc:title>
  <dc:creator>Maria Childrey</dc:creator>
  <cp:lastModifiedBy>Maria Childrey</cp:lastModifiedBy>
  <cp:revision>9</cp:revision>
  <dcterms:created xsi:type="dcterms:W3CDTF">2019-10-01T18:28:11Z</dcterms:created>
  <dcterms:modified xsi:type="dcterms:W3CDTF">2019-10-01T19:01:13Z</dcterms:modified>
</cp:coreProperties>
</file>