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78" r:id="rId10"/>
    <p:sldId id="279" r:id="rId11"/>
    <p:sldId id="280" r:id="rId12"/>
    <p:sldId id="281" r:id="rId13"/>
    <p:sldId id="282" r:id="rId14"/>
    <p:sldId id="283" r:id="rId15"/>
    <p:sldId id="271" r:id="rId16"/>
    <p:sldId id="284" r:id="rId17"/>
    <p:sldId id="274" r:id="rId18"/>
    <p:sldId id="275" r:id="rId19"/>
    <p:sldId id="276" r:id="rId20"/>
    <p:sldId id="285" r:id="rId21"/>
    <p:sldId id="290" r:id="rId22"/>
    <p:sldId id="289" r:id="rId23"/>
    <p:sldId id="286" r:id="rId24"/>
    <p:sldId id="287" r:id="rId25"/>
    <p:sldId id="288" r:id="rId26"/>
    <p:sldId id="291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029E6-FEC4-40AC-98EE-44D89F1D4D07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F4024-B998-4636-AE52-293AF4C0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52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07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043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8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3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66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54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35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9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EDE-B4C5-435E-A64E-51C767E3DA5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E27-7830-4C22-9482-F4ECC719C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EDE-B4C5-435E-A64E-51C767E3DA5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E27-7830-4C22-9482-F4ECC719C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EDE-B4C5-435E-A64E-51C767E3DA5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E27-7830-4C22-9482-F4ECC719C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EDE-B4C5-435E-A64E-51C767E3DA5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E27-7830-4C22-9482-F4ECC719C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EDE-B4C5-435E-A64E-51C767E3DA5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E27-7830-4C22-9482-F4ECC719C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EDE-B4C5-435E-A64E-51C767E3DA5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E27-7830-4C22-9482-F4ECC719C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EDE-B4C5-435E-A64E-51C767E3DA5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E27-7830-4C22-9482-F4ECC719C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EDE-B4C5-435E-A64E-51C767E3DA5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E27-7830-4C22-9482-F4ECC719C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EDE-B4C5-435E-A64E-51C767E3DA5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E27-7830-4C22-9482-F4ECC719C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EDE-B4C5-435E-A64E-51C767E3DA5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E27-7830-4C22-9482-F4ECC719C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EDE-B4C5-435E-A64E-51C767E3DA5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E27-7830-4C22-9482-F4ECC719C0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2AEDE-B4C5-435E-A64E-51C767E3DA5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65E27-7830-4C22-9482-F4ECC719C0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Unit 1, Lesson 3	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Displaying Quantitative Data with Graphs and Numbers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Measures of Center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5191" y="1143000"/>
            <a:ext cx="84582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u="sng" dirty="0"/>
              <a:t>Median</a:t>
            </a:r>
            <a:r>
              <a:rPr lang="en-US" sz="2400" b="1" dirty="0"/>
              <a:t> – </a:t>
            </a:r>
            <a:r>
              <a:rPr lang="en-US" sz="2400" b="1" dirty="0" smtClean="0"/>
              <a:t>the midpoint of a distribution</a:t>
            </a:r>
          </a:p>
          <a:p>
            <a:pPr lvl="0"/>
            <a:r>
              <a:rPr lang="en-US" sz="1100" dirty="0"/>
              <a:t> </a:t>
            </a:r>
          </a:p>
          <a:p>
            <a:pPr lvl="0"/>
            <a:r>
              <a:rPr lang="en-US" sz="2400" dirty="0" smtClean="0"/>
              <a:t>**Arrange </a:t>
            </a:r>
            <a:r>
              <a:rPr lang="en-US" sz="2400" dirty="0"/>
              <a:t>observations in numerical order (smallest -</a:t>
            </a:r>
            <a:r>
              <a:rPr lang="en-US" sz="2400" dirty="0" smtClean="0"/>
              <a:t> </a:t>
            </a:r>
            <a:r>
              <a:rPr lang="en-US" sz="2400" dirty="0"/>
              <a:t>largest)</a:t>
            </a:r>
          </a:p>
          <a:p>
            <a:r>
              <a:rPr lang="en-US" sz="1100" dirty="0"/>
              <a:t> </a:t>
            </a:r>
          </a:p>
          <a:p>
            <a:pPr lvl="0"/>
            <a:r>
              <a:rPr lang="en-US" sz="2400" dirty="0"/>
              <a:t>If there is an </a:t>
            </a:r>
            <a:r>
              <a:rPr lang="en-US" sz="2400" b="1" dirty="0"/>
              <a:t>odd #</a:t>
            </a:r>
            <a:r>
              <a:rPr lang="en-US" sz="2400" dirty="0"/>
              <a:t> of observations, the median is the </a:t>
            </a:r>
            <a:r>
              <a:rPr lang="en-US" sz="2400" dirty="0" smtClean="0"/>
              <a:t>center observation in the ordered list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Ex)  1, 3, 4, 10, 11		Median = </a:t>
            </a:r>
          </a:p>
          <a:p>
            <a:r>
              <a:rPr lang="en-US" sz="2400" dirty="0"/>
              <a:t> </a:t>
            </a:r>
          </a:p>
          <a:p>
            <a:pPr lvl="0"/>
            <a:r>
              <a:rPr lang="en-US" sz="2400" dirty="0"/>
              <a:t>If there is an </a:t>
            </a:r>
            <a:r>
              <a:rPr lang="en-US" sz="2400" b="1" dirty="0"/>
              <a:t>even #</a:t>
            </a:r>
            <a:r>
              <a:rPr lang="en-US" sz="2400" dirty="0"/>
              <a:t> of observations, the median is the </a:t>
            </a:r>
            <a:r>
              <a:rPr lang="en-US" sz="2400" dirty="0" smtClean="0"/>
              <a:t>average of the two center observations in the ordered list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Ex</a:t>
            </a:r>
            <a:r>
              <a:rPr lang="en-US" sz="2400" dirty="0"/>
              <a:t>)  1, 3, 4, 10		Median </a:t>
            </a:r>
            <a:r>
              <a:rPr lang="en-US" sz="2400" dirty="0" smtClean="0"/>
              <a:t>=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023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Measures of Center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5191" y="1524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u="sng" dirty="0" smtClean="0"/>
              <a:t>Mode</a:t>
            </a:r>
            <a:r>
              <a:rPr lang="en-US" sz="2400" b="1" dirty="0" smtClean="0"/>
              <a:t> </a:t>
            </a:r>
            <a:r>
              <a:rPr lang="en-US" sz="2400" b="1" dirty="0"/>
              <a:t>– </a:t>
            </a:r>
            <a:r>
              <a:rPr lang="en-US" sz="2400" b="1" dirty="0" smtClean="0"/>
              <a:t>the most frequent observation in the list</a:t>
            </a:r>
          </a:p>
          <a:p>
            <a:pPr lvl="0"/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4501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Measures of Center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20015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 The following set of numbers represents Suzy Q’s grades on her first 10 AP Stat </a:t>
            </a:r>
            <a:r>
              <a:rPr lang="en-US" sz="2400" dirty="0" smtClean="0"/>
              <a:t>quizzes:</a:t>
            </a:r>
          </a:p>
          <a:p>
            <a:r>
              <a:rPr lang="en-US" sz="2400" dirty="0" smtClean="0"/>
              <a:t>     </a:t>
            </a:r>
            <a:r>
              <a:rPr lang="en-US" sz="2400" dirty="0"/>
              <a:t>	</a:t>
            </a:r>
            <a:r>
              <a:rPr lang="en-US" sz="2400" u="sng" dirty="0"/>
              <a:t>                                                                                                               </a:t>
            </a:r>
            <a:endParaRPr lang="en-US" sz="2400" dirty="0"/>
          </a:p>
          <a:p>
            <a:pPr marL="457200" indent="-457200">
              <a:buAutoNum type="arabicPlain" startAt="79"/>
            </a:pPr>
            <a:r>
              <a:rPr lang="en-US" sz="2400" dirty="0" smtClean="0"/>
              <a:t>   90</a:t>
            </a:r>
            <a:r>
              <a:rPr lang="en-US" sz="2400" dirty="0"/>
              <a:t> </a:t>
            </a:r>
            <a:r>
              <a:rPr lang="en-US" sz="2400" dirty="0" smtClean="0"/>
              <a:t>  88</a:t>
            </a:r>
            <a:r>
              <a:rPr lang="en-US" sz="2400" dirty="0"/>
              <a:t>	78	91	95	91	88	86	</a:t>
            </a:r>
            <a:r>
              <a:rPr lang="en-US" sz="2400" dirty="0" smtClean="0"/>
              <a:t>97</a:t>
            </a:r>
          </a:p>
          <a:p>
            <a:endParaRPr lang="en-US" sz="2400" dirty="0" smtClean="0"/>
          </a:p>
          <a:p>
            <a:r>
              <a:rPr lang="en-US" sz="2400" dirty="0" smtClean="0"/>
              <a:t>Calculate the mean, median, and mode.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34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Measures of Center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876300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Consider:  Suzy Q is absent for Test 11 and she never makes it up, so she gets a ZERO!  What affect will </a:t>
            </a:r>
            <a:r>
              <a:rPr lang="en-US" sz="2400" dirty="0" smtClean="0"/>
              <a:t>making </a:t>
            </a:r>
            <a:r>
              <a:rPr lang="en-US" sz="2400" dirty="0"/>
              <a:t>a zero on the 11</a:t>
            </a:r>
            <a:r>
              <a:rPr lang="en-US" sz="2400" baseline="30000" dirty="0"/>
              <a:t>th</a:t>
            </a:r>
            <a:r>
              <a:rPr lang="en-US" sz="2400" dirty="0"/>
              <a:t> test have on:</a:t>
            </a:r>
          </a:p>
          <a:p>
            <a:r>
              <a:rPr lang="en-US" sz="2400" dirty="0" smtClean="0"/>
              <a:t>     </a:t>
            </a:r>
            <a:r>
              <a:rPr lang="en-US" sz="2400" dirty="0"/>
              <a:t>	</a:t>
            </a:r>
            <a:r>
              <a:rPr lang="en-US" sz="2400" u="sng" dirty="0"/>
              <a:t>                                                                                                               </a:t>
            </a:r>
            <a:endParaRPr lang="en-US" sz="2400" dirty="0"/>
          </a:p>
          <a:p>
            <a:r>
              <a:rPr lang="en-US" sz="2400" dirty="0" smtClean="0"/>
              <a:t>Mean?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Median?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Mode?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Which value (</a:t>
            </a:r>
            <a:r>
              <a:rPr lang="en-US" sz="2400" u="sng" dirty="0"/>
              <a:t>mean or median</a:t>
            </a:r>
            <a:r>
              <a:rPr lang="en-US" sz="2400" dirty="0"/>
              <a:t>) is more heavily affected by OUTLIERS</a:t>
            </a:r>
            <a:r>
              <a:rPr lang="en-US" sz="2400" dirty="0" smtClean="0"/>
              <a:t>???  Why??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948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Measures of Center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032301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measure whose value is relatively unaffected by outliers in a distribution is said to be </a:t>
            </a:r>
            <a:r>
              <a:rPr lang="en-US" sz="2400" dirty="0" smtClean="0"/>
              <a:t>resistant.</a:t>
            </a:r>
          </a:p>
          <a:p>
            <a:endParaRPr lang="en-US" sz="2400" dirty="0"/>
          </a:p>
          <a:p>
            <a:r>
              <a:rPr lang="en-US" sz="2400" dirty="0"/>
              <a:t>Consider the following distributions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en-US" sz="2400" dirty="0" smtClean="0"/>
              <a:t>SKEWED LEFT		SYMMETRIC</a:t>
            </a:r>
            <a:r>
              <a:rPr lang="en-US" sz="2400" dirty="0"/>
              <a:t>	</a:t>
            </a:r>
            <a:r>
              <a:rPr lang="en-US" sz="2400" dirty="0" smtClean="0"/>
              <a:t>	SKEWED RIGHT</a:t>
            </a:r>
          </a:p>
          <a:p>
            <a:endParaRPr lang="en-US" sz="2400" dirty="0"/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6671223" cy="259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738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Spread with 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you are using </a:t>
            </a:r>
            <a:r>
              <a:rPr lang="en-US" u="sng" dirty="0" smtClean="0"/>
              <a:t>Median</a:t>
            </a:r>
            <a:r>
              <a:rPr lang="en-US" dirty="0" smtClean="0"/>
              <a:t> as your center, you can calculate the </a:t>
            </a:r>
            <a:r>
              <a:rPr lang="en-US" u="sng" dirty="0" err="1" smtClean="0"/>
              <a:t>Interquartile</a:t>
            </a:r>
            <a:r>
              <a:rPr lang="en-US" u="sng" dirty="0" smtClean="0"/>
              <a:t> Range </a:t>
            </a:r>
            <a:r>
              <a:rPr lang="en-US" dirty="0" smtClean="0"/>
              <a:t>(IQR)</a:t>
            </a:r>
          </a:p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quartile:  </a:t>
            </a: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is the median of the observations whose position in the ordered list is to the left of the median</a:t>
            </a:r>
          </a:p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quartile:  </a:t>
            </a:r>
            <a:r>
              <a:rPr lang="en-US" dirty="0" smtClean="0"/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 is the median of the observations whose position in the ordered list is to the right of the median.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interquartile</a:t>
            </a:r>
            <a:r>
              <a:rPr lang="en-US" dirty="0" smtClean="0"/>
              <a:t> range (IQR) is defined as: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IQR = Q</a:t>
            </a:r>
            <a:r>
              <a:rPr lang="en-US" baseline="-25000" dirty="0" smtClean="0"/>
              <a:t>3</a:t>
            </a:r>
            <a:r>
              <a:rPr lang="en-US" dirty="0" smtClean="0"/>
              <a:t> – Q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</a:p>
          <a:p>
            <a:r>
              <a:rPr lang="en-US" dirty="0" smtClean="0"/>
              <a:t>IQR shows half of the data around the center (the middle 50% of the data)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1.5(IQR)</a:t>
            </a:r>
          </a:p>
          <a:p>
            <a:r>
              <a:rPr lang="en-US" dirty="0" smtClean="0"/>
              <a:t>Subtract that value from Q1 and add that value to Q3.</a:t>
            </a:r>
          </a:p>
          <a:p>
            <a:r>
              <a:rPr lang="en-US" dirty="0" smtClean="0"/>
              <a:t>Any values outside of those calculations are called outliers.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Do Bonds or Aarons have any outliers?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Five-Number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Minimum   Q</a:t>
            </a:r>
            <a:r>
              <a:rPr lang="en-US" b="1" baseline="-25000" dirty="0" smtClean="0"/>
              <a:t>1</a:t>
            </a:r>
            <a:r>
              <a:rPr lang="en-US" b="1" dirty="0" smtClean="0"/>
              <a:t>   M   Q</a:t>
            </a:r>
            <a:r>
              <a:rPr lang="en-US" b="1" baseline="-25000" dirty="0" smtClean="0"/>
              <a:t>3</a:t>
            </a:r>
            <a:r>
              <a:rPr lang="en-US" b="1" dirty="0" smtClean="0"/>
              <a:t>   Maximum</a:t>
            </a:r>
          </a:p>
          <a:p>
            <a:endParaRPr lang="en-US" dirty="0"/>
          </a:p>
          <a:p>
            <a:r>
              <a:rPr lang="en-US" dirty="0" smtClean="0"/>
              <a:t>Write the 5 number summary for Bonds’ and Aaron’s HR numbers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Box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Central box is drawn from the first quartile (Q</a:t>
            </a:r>
            <a:r>
              <a:rPr lang="en-US" baseline="-25000" dirty="0" smtClean="0"/>
              <a:t>1</a:t>
            </a:r>
            <a:r>
              <a:rPr lang="en-US" dirty="0" smtClean="0"/>
              <a:t>) to the third quartile (Q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line in the box marks the median</a:t>
            </a:r>
          </a:p>
          <a:p>
            <a:r>
              <a:rPr lang="en-US" dirty="0" smtClean="0"/>
              <a:t>Lines (called whiskers) extend from the box out to the smallest and largest observations that are NOT outliers. </a:t>
            </a:r>
          </a:p>
          <a:p>
            <a:r>
              <a:rPr lang="en-US" dirty="0" smtClean="0"/>
              <a:t>Outliers have their own point. (modified box plot)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5 Number Summary and Create a Box Plot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Bonds and Aaron.  Compare the plots!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Analyzing the Distribution of a Quantitative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any graph, look  for the </a:t>
            </a:r>
            <a:r>
              <a:rPr lang="en-US" b="1" dirty="0" smtClean="0"/>
              <a:t>overall pattern </a:t>
            </a:r>
            <a:r>
              <a:rPr lang="en-US" dirty="0" smtClean="0"/>
              <a:t>and for striking </a:t>
            </a:r>
            <a:r>
              <a:rPr lang="en-US" b="1" dirty="0" smtClean="0"/>
              <a:t>departures </a:t>
            </a:r>
            <a:r>
              <a:rPr lang="en-US" dirty="0" smtClean="0"/>
              <a:t>from that pattern.</a:t>
            </a:r>
          </a:p>
          <a:p>
            <a:endParaRPr lang="en-US" b="1" dirty="0"/>
          </a:p>
          <a:p>
            <a:r>
              <a:rPr lang="en-US" b="1" dirty="0" smtClean="0"/>
              <a:t>SOCS</a:t>
            </a:r>
            <a:endParaRPr lang="en-US" b="1" dirty="0"/>
          </a:p>
          <a:p>
            <a:r>
              <a:rPr lang="en-US" dirty="0" smtClean="0"/>
              <a:t>Shape</a:t>
            </a:r>
          </a:p>
          <a:p>
            <a:pPr lvl="1"/>
            <a:r>
              <a:rPr lang="en-US" dirty="0" smtClean="0"/>
              <a:t>Is it </a:t>
            </a:r>
            <a:r>
              <a:rPr lang="en-US" dirty="0" err="1" smtClean="0"/>
              <a:t>unimodal</a:t>
            </a:r>
            <a:r>
              <a:rPr lang="en-US" dirty="0" smtClean="0"/>
              <a:t>, bimodal or multimodal?</a:t>
            </a:r>
          </a:p>
          <a:p>
            <a:pPr lvl="1"/>
            <a:r>
              <a:rPr lang="en-US" dirty="0" smtClean="0"/>
              <a:t>Is it symmetric or skewed?</a:t>
            </a:r>
          </a:p>
          <a:p>
            <a:r>
              <a:rPr lang="en-US" dirty="0" smtClean="0"/>
              <a:t>Outliers</a:t>
            </a:r>
          </a:p>
          <a:p>
            <a:pPr lvl="1"/>
            <a:r>
              <a:rPr lang="en-US" dirty="0" smtClean="0"/>
              <a:t>Do you see (and have an explanation) for an individual value that </a:t>
            </a:r>
            <a:r>
              <a:rPr lang="en-US" b="1" dirty="0" smtClean="0"/>
              <a:t>clearly</a:t>
            </a:r>
            <a:r>
              <a:rPr lang="en-US" dirty="0" smtClean="0"/>
              <a:t> falls outside the overall pattern?</a:t>
            </a:r>
          </a:p>
          <a:p>
            <a:r>
              <a:rPr lang="en-US" dirty="0" smtClean="0"/>
              <a:t>Center</a:t>
            </a:r>
          </a:p>
          <a:p>
            <a:pPr lvl="1"/>
            <a:r>
              <a:rPr lang="en-US" dirty="0" smtClean="0"/>
              <a:t>Where is the </a:t>
            </a:r>
            <a:r>
              <a:rPr lang="en-US" b="1" dirty="0" smtClean="0"/>
              <a:t>median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(We could also find mean (average) here)</a:t>
            </a:r>
          </a:p>
          <a:p>
            <a:r>
              <a:rPr lang="en-US" dirty="0" smtClean="0"/>
              <a:t>Spread</a:t>
            </a:r>
          </a:p>
          <a:p>
            <a:pPr lvl="1"/>
            <a:r>
              <a:rPr lang="en-US" dirty="0" smtClean="0"/>
              <a:t>Shows how much variability is in the data by computing the </a:t>
            </a:r>
            <a:r>
              <a:rPr lang="en-US" b="1" dirty="0" smtClean="0"/>
              <a:t>range </a:t>
            </a:r>
            <a:r>
              <a:rPr lang="en-US" dirty="0" smtClean="0"/>
              <a:t>(largest data point – smallest data point)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Measuring Spread with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you are using </a:t>
            </a:r>
            <a:r>
              <a:rPr lang="en-US" u="sng" dirty="0" smtClean="0"/>
              <a:t>Mean</a:t>
            </a:r>
            <a:r>
              <a:rPr lang="en-US" dirty="0" smtClean="0"/>
              <a:t> as your center, you can calculate the </a:t>
            </a:r>
            <a:r>
              <a:rPr lang="en-US" u="sng" dirty="0" smtClean="0"/>
              <a:t>Standard Deviation </a:t>
            </a:r>
            <a:r>
              <a:rPr lang="en-US" dirty="0" smtClean="0"/>
              <a:t>(</a:t>
            </a:r>
            <a:r>
              <a:rPr lang="en-US" dirty="0" err="1" smtClean="0"/>
              <a:t>s</a:t>
            </a:r>
            <a:r>
              <a:rPr lang="en-US" i="1" baseline="-25000" dirty="0" err="1" smtClean="0"/>
              <a:t>x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Find the distance of each observation from the mean and square each of these distances.</a:t>
            </a:r>
          </a:p>
          <a:p>
            <a:pPr marL="514350" indent="-514350">
              <a:buAutoNum type="arabicPeriod"/>
            </a:pPr>
            <a:r>
              <a:rPr lang="en-US" dirty="0" smtClean="0"/>
              <a:t>Average the distances by dividing their sum by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– 1</a:t>
            </a:r>
            <a:r>
              <a:rPr lang="en-US" dirty="0" smtClean="0"/>
              <a:t>.     This answer gives you the average squared distance, called </a:t>
            </a:r>
            <a:r>
              <a:rPr lang="en-US" b="1" dirty="0" smtClean="0"/>
              <a:t>variance </a:t>
            </a:r>
            <a:r>
              <a:rPr lang="en-US" dirty="0" smtClean="0"/>
              <a:t>s</a:t>
            </a:r>
            <a:r>
              <a:rPr lang="en-US" baseline="30000" dirty="0" smtClean="0"/>
              <a:t>2</a:t>
            </a:r>
            <a:r>
              <a:rPr lang="en-US" i="1" baseline="-25000" dirty="0" smtClean="0"/>
              <a:t>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3.   The standard deviations </a:t>
            </a:r>
            <a:r>
              <a:rPr lang="en-US" dirty="0" err="1" smtClean="0"/>
              <a:t>s</a:t>
            </a:r>
            <a:r>
              <a:rPr lang="en-US" i="1" baseline="-25000" dirty="0" err="1" smtClean="0"/>
              <a:t>x</a:t>
            </a:r>
            <a:r>
              <a:rPr lang="en-US" i="1" baseline="-25000" dirty="0" smtClean="0"/>
              <a:t>  </a:t>
            </a:r>
            <a:r>
              <a:rPr lang="en-US" dirty="0" smtClean="0"/>
              <a:t>is the square root of this average squared distance: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88229"/>
              </p:ext>
            </p:extLst>
          </p:nvPr>
        </p:nvGraphicFramePr>
        <p:xfrm>
          <a:off x="2438400" y="5264150"/>
          <a:ext cx="4653824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5" imgW="1434960" imgH="444240" progId="Equation.3">
                  <p:embed/>
                </p:oleObj>
              </mc:Choice>
              <mc:Fallback>
                <p:oleObj name="Equation" r:id="rId5" imgW="1434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264150"/>
                        <a:ext cx="4653824" cy="1441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517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Standard Deviation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Standard deviation measures spread about the MEAN and should only be used when MEAN is chosen as your measure of center.</a:t>
            </a:r>
          </a:p>
          <a:p>
            <a:pPr marL="514350" indent="-514350">
              <a:buAutoNum type="arabicParenR"/>
            </a:pPr>
            <a:r>
              <a:rPr lang="en-US" dirty="0" smtClean="0"/>
              <a:t>S = 0 means that there is no variability.  All observations are the same!</a:t>
            </a:r>
          </a:p>
          <a:p>
            <a:pPr marL="514350" indent="-514350">
              <a:buAutoNum type="arabicParenR"/>
            </a:pPr>
            <a:r>
              <a:rPr lang="en-US" dirty="0" smtClean="0"/>
              <a:t>Standard deviation is always ≥ zero.  (Why??)</a:t>
            </a:r>
          </a:p>
          <a:p>
            <a:pPr marL="514350" indent="-514350">
              <a:buAutoNum type="arabicParenR"/>
            </a:pPr>
            <a:r>
              <a:rPr lang="en-US" dirty="0" smtClean="0"/>
              <a:t>As observations become more spread out, standard deviation gets larger.</a:t>
            </a:r>
          </a:p>
          <a:p>
            <a:pPr marL="514350" indent="-514350">
              <a:buAutoNum type="arabicParenR"/>
            </a:pPr>
            <a:r>
              <a:rPr lang="en-US" dirty="0" smtClean="0"/>
              <a:t>Standard deviation is NOT RESISTANT and is quite sensitive to outliers.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4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Good to know about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  <a:br>
                  <a:rPr lang="en-US" dirty="0" smtClean="0"/>
                </a:br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t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 measures the average distance (spread) of the observations from their mean.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 uses the same units as the mean.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 is the symbol for the standard deviation for a SAMPLE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 smtClean="0"/>
                  <a:t> is the symbol for the standard deviation for an entire population (not very often known)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1617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070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759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Calculate the </a:t>
            </a:r>
            <a:r>
              <a:rPr lang="en-US" dirty="0" smtClean="0"/>
              <a:t>mean, variance, and </a:t>
            </a:r>
            <a:r>
              <a:rPr lang="en-US" dirty="0"/>
              <a:t>standard deviation </a:t>
            </a:r>
            <a:r>
              <a:rPr lang="en-US" dirty="0" smtClean="0"/>
              <a:t>for the foot lengths (in cm) for a random sample of seven 14-year-olds from the UK:</a:t>
            </a:r>
          </a:p>
          <a:p>
            <a:pPr marL="0" indent="0">
              <a:buNone/>
            </a:pPr>
            <a:r>
              <a:rPr lang="en-US" dirty="0" smtClean="0"/>
              <a:t>		25, 22, 20, 25, 24, 24, 28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 smtClean="0"/>
              <a:t>Interpret the standard deviation in context.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362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00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answer in your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 scroll over to CALC and choose option 1  1-VarStats</a:t>
            </a:r>
          </a:p>
          <a:p>
            <a:r>
              <a:rPr lang="en-US" dirty="0" smtClean="0"/>
              <a:t>Before you press ENTER to calculate, make sure you put L1  - under LIST (2</a:t>
            </a:r>
            <a:r>
              <a:rPr lang="en-US" baseline="30000" dirty="0" smtClean="0"/>
              <a:t>nd</a:t>
            </a:r>
            <a:r>
              <a:rPr lang="en-US" dirty="0" smtClean="0"/>
              <a:t> STAT) or (2</a:t>
            </a:r>
            <a:r>
              <a:rPr lang="en-US" baseline="30000" dirty="0" smtClean="0"/>
              <a:t>nd</a:t>
            </a:r>
            <a:r>
              <a:rPr lang="en-US" dirty="0" smtClean="0"/>
              <a:t> , 1)</a:t>
            </a:r>
          </a:p>
          <a:p>
            <a:r>
              <a:rPr lang="en-US" dirty="0" smtClean="0"/>
              <a:t>Use up and down arrows to see all</a:t>
            </a:r>
          </a:p>
        </p:txBody>
      </p:sp>
    </p:spTree>
    <p:extLst>
      <p:ext uri="{BB962C8B-B14F-4D97-AF65-F5344CB8AC3E}">
        <p14:creationId xmlns:p14="http://schemas.microsoft.com/office/powerpoint/2010/main" val="184335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Which Center and Spread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Remember Median and IQR go together and Mean and Standard Deviation go together</a:t>
            </a:r>
          </a:p>
          <a:p>
            <a:r>
              <a:rPr lang="en-US" dirty="0" smtClean="0"/>
              <a:t>But which one do we use?</a:t>
            </a:r>
          </a:p>
          <a:p>
            <a:r>
              <a:rPr lang="en-US" dirty="0" smtClean="0"/>
              <a:t>If there are outliers, it would affect the </a:t>
            </a:r>
            <a:r>
              <a:rPr lang="en-US" b="1" dirty="0" smtClean="0"/>
              <a:t>mean</a:t>
            </a:r>
            <a:r>
              <a:rPr lang="en-US" dirty="0" smtClean="0"/>
              <a:t> – it is nonresistant.  However, even though there are outliers, the median would hardly be affected – it is resistant.</a:t>
            </a:r>
          </a:p>
          <a:p>
            <a:r>
              <a:rPr lang="en-US" dirty="0" smtClean="0"/>
              <a:t>Because of this, the median and IQR are usually better than the means and standard deviation for describing a skewed distribution with strong outliers.</a:t>
            </a:r>
          </a:p>
          <a:p>
            <a:r>
              <a:rPr lang="en-US" dirty="0" smtClean="0"/>
              <a:t>Mean and standard deviation are good descriptions for symmetric distributions without outliers.  They are most useful for the Normal distributions – next chapter!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2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/>
              <a:t>Numerical summaries are great and we need to use them.  HOWEVER, they do not fully describe the shape of a distribution…ALWAYS PLOT YOUR DATA!!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829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the website for your class GTKY data and start working on the project—</a:t>
            </a:r>
            <a:r>
              <a:rPr lang="en-US" dirty="0" smtClean="0">
                <a:solidFill>
                  <a:srgbClr val="FF0000"/>
                </a:solidFill>
              </a:rPr>
              <a:t>due FRI, </a:t>
            </a:r>
            <a:r>
              <a:rPr lang="en-US" smtClean="0">
                <a:solidFill>
                  <a:srgbClr val="FF0000"/>
                </a:solidFill>
              </a:rPr>
              <a:t>Sept </a:t>
            </a:r>
            <a:r>
              <a:rPr lang="en-US" smtClean="0">
                <a:solidFill>
                  <a:srgbClr val="FF0000"/>
                </a:solidFill>
              </a:rPr>
              <a:t>7</a:t>
            </a:r>
          </a:p>
          <a:p>
            <a:r>
              <a:rPr lang="en-US" smtClean="0"/>
              <a:t>READ </a:t>
            </a:r>
            <a:r>
              <a:rPr lang="en-US" dirty="0" smtClean="0"/>
              <a:t>pp. 50-61</a:t>
            </a:r>
          </a:p>
          <a:p>
            <a:r>
              <a:rPr lang="en-US" dirty="0" smtClean="0"/>
              <a:t>DO exercises </a:t>
            </a:r>
            <a:r>
              <a:rPr lang="en-US" dirty="0"/>
              <a:t> </a:t>
            </a:r>
          </a:p>
          <a:p>
            <a:r>
              <a:rPr lang="en-US" dirty="0"/>
              <a:t>p. 43</a:t>
            </a:r>
            <a:r>
              <a:rPr lang="en-US" dirty="0" smtClean="0"/>
              <a:t>/# </a:t>
            </a:r>
            <a:r>
              <a:rPr lang="en-US" dirty="0"/>
              <a:t>59, 60, </a:t>
            </a:r>
            <a:r>
              <a:rPr lang="en-US" dirty="0" smtClean="0"/>
              <a:t>64</a:t>
            </a:r>
            <a:endParaRPr lang="en-US" dirty="0"/>
          </a:p>
          <a:p>
            <a:r>
              <a:rPr lang="en-US" dirty="0"/>
              <a:t>p. 70/ #79, 81, 84, </a:t>
            </a:r>
            <a:r>
              <a:rPr lang="en-US" dirty="0" smtClean="0"/>
              <a:t>85, 86</a:t>
            </a:r>
            <a:r>
              <a:rPr lang="en-US" dirty="0"/>
              <a:t>, </a:t>
            </a:r>
            <a:r>
              <a:rPr lang="en-US" dirty="0" smtClean="0"/>
              <a:t>88, 89</a:t>
            </a:r>
            <a:r>
              <a:rPr lang="en-US" dirty="0"/>
              <a:t>, </a:t>
            </a:r>
            <a:r>
              <a:rPr lang="en-US" dirty="0" smtClean="0"/>
              <a:t>94, 95, 98, 100, 102, 107-110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Histograms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4019" y="876299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charset="0"/>
              </a:rPr>
              <a:t>How to: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1 – Div</a:t>
            </a:r>
            <a:r>
              <a:rPr lang="en-US" sz="2400" dirty="0">
                <a:solidFill>
                  <a:prstClr val="black"/>
                </a:solidFill>
                <a:latin typeface="Arial" charset="0"/>
              </a:rPr>
              <a:t>i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de the range of the data into classes of </a:t>
            </a:r>
            <a:r>
              <a:rPr lang="en-US" sz="2400" u="sng" dirty="0" smtClean="0">
                <a:solidFill>
                  <a:prstClr val="black"/>
                </a:solidFill>
                <a:latin typeface="Arial" charset="0"/>
              </a:rPr>
              <a:t>equal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 width.</a:t>
            </a:r>
            <a:endParaRPr lang="en-US" sz="2400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2 – </a:t>
            </a:r>
            <a:r>
              <a:rPr lang="en-US" sz="2400" u="sng" dirty="0" smtClean="0">
                <a:solidFill>
                  <a:prstClr val="black"/>
                </a:solidFill>
                <a:latin typeface="Arial" charset="0"/>
              </a:rPr>
              <a:t>Label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 and </a:t>
            </a:r>
            <a:r>
              <a:rPr lang="en-US" sz="2400" u="sng" dirty="0" smtClean="0">
                <a:solidFill>
                  <a:prstClr val="black"/>
                </a:solidFill>
                <a:latin typeface="Arial" charset="0"/>
              </a:rPr>
              <a:t>scale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 axes then draw graph.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3 – Draw a bar that represents the count (or %) in each class.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charset="0"/>
              </a:rPr>
              <a:t>Tips: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There is no set number of classes, but 5 is good minimum.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Classes must have equal </a:t>
            </a:r>
            <a:r>
              <a:rPr lang="en-US" sz="2400" u="sng" dirty="0" smtClean="0">
                <a:solidFill>
                  <a:prstClr val="black"/>
                </a:solidFill>
                <a:latin typeface="Arial" charset="0"/>
              </a:rPr>
              <a:t>width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!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There should be </a:t>
            </a:r>
            <a:r>
              <a:rPr lang="en-US" sz="2400" u="sng" dirty="0" smtClean="0">
                <a:solidFill>
                  <a:prstClr val="black"/>
                </a:solidFill>
                <a:latin typeface="Arial" charset="0"/>
              </a:rPr>
              <a:t>NO SPACE 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between bars (unless a class has zero observations).</a:t>
            </a:r>
          </a:p>
        </p:txBody>
      </p:sp>
    </p:spTree>
    <p:extLst>
      <p:ext uri="{BB962C8B-B14F-4D97-AF65-F5344CB8AC3E}">
        <p14:creationId xmlns:p14="http://schemas.microsoft.com/office/powerpoint/2010/main" val="34579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More about Shape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9046" y="1066800"/>
            <a:ext cx="84582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When describing the shape of a distribution, you should focus on the main features – major peaks, outliers, and symmetry or </a:t>
            </a:r>
            <a:r>
              <a:rPr lang="en-US" sz="2400" dirty="0" err="1" smtClean="0">
                <a:solidFill>
                  <a:prstClr val="black"/>
                </a:solidFill>
                <a:latin typeface="Arial" charset="0"/>
              </a:rPr>
              <a:t>skewness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.  Also note if there are clusters or gaps.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charset="0"/>
              </a:rPr>
              <a:t>Symmetric – 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a distribution is roughly symmetric if the right and left sides of the graph are approximately mirror images of each other.</a:t>
            </a:r>
            <a:r>
              <a:rPr lang="en-US" b="1" dirty="0" smtClean="0">
                <a:solidFill>
                  <a:prstClr val="black"/>
                </a:solidFill>
                <a:latin typeface="Arial" charset="0"/>
              </a:rPr>
              <a:t>       Example: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charset="0"/>
              </a:rPr>
              <a:t>Skewed Right – 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a distribution is skewed right if the right side of the graph is much longer than the left side.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charset="0"/>
              </a:rPr>
              <a:t>      </a:t>
            </a:r>
            <a:r>
              <a:rPr lang="en-US" b="1" dirty="0" smtClean="0">
                <a:solidFill>
                  <a:prstClr val="black"/>
                </a:solidFill>
                <a:latin typeface="Arial" charset="0"/>
              </a:rPr>
              <a:t>Example: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charset="0"/>
              </a:rPr>
              <a:t>Skewed Left – </a:t>
            </a:r>
            <a:r>
              <a:rPr lang="en-US" sz="2400" dirty="0" smtClean="0">
                <a:solidFill>
                  <a:prstClr val="black"/>
                </a:solidFill>
                <a:latin typeface="Arial" charset="0"/>
              </a:rPr>
              <a:t>a distribution is skewed left if the left side of the graph is much longer than the right side.</a:t>
            </a:r>
            <a:endParaRPr lang="en-US" sz="2400" b="1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Arial" charset="0"/>
              </a:rPr>
              <a:t>     </a:t>
            </a:r>
            <a:r>
              <a:rPr lang="en-US" b="1" dirty="0" smtClean="0">
                <a:solidFill>
                  <a:prstClr val="black"/>
                </a:solidFill>
                <a:latin typeface="Arial" charset="0"/>
              </a:rPr>
              <a:t>Example: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Arial" charset="0"/>
              </a:rPr>
              <a:t>****   Distributions are SKEWED TOWARD THE TAIL!!</a:t>
            </a:r>
            <a:endParaRPr lang="en-US" sz="2400" dirty="0" smtClean="0">
              <a:solidFill>
                <a:srgbClr val="0070C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68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latin typeface="Century Schoolbook" pitchFamily="18" charset="0"/>
              </a:rPr>
              <a:t>Presidential Ages at Inauguration</a:t>
            </a:r>
            <a:endParaRPr lang="en-US" u="sng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entury Schoolbook" pitchFamily="18" charset="0"/>
              </a:rPr>
              <a:t>How old are presidents at their inaugurations? </a:t>
            </a:r>
          </a:p>
          <a:p>
            <a:pPr marL="0" indent="0">
              <a:buNone/>
            </a:pPr>
            <a:endParaRPr lang="en-US" dirty="0" smtClean="0">
              <a:latin typeface="Century Schoolbook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Schoolbook" pitchFamily="18" charset="0"/>
              </a:rPr>
              <a:t>Was Bill Clinton, at age 46, unusually young?  </a:t>
            </a:r>
          </a:p>
          <a:p>
            <a:pPr marL="0" indent="0">
              <a:buNone/>
            </a:pPr>
            <a:endParaRPr lang="en-US" dirty="0">
              <a:latin typeface="Century Schoolbook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 Schoolbook" pitchFamily="18" charset="0"/>
              </a:rPr>
              <a:t>Use the given data table and create a histogram, then interpret its result. (Don’t forget the SOCS!)</a:t>
            </a:r>
            <a:endParaRPr lang="en-US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5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</a:rPr>
              <a:t>Don’t confuse histograms and bar graphs!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Although they resemble each other, their details and uses are different.  Histograms display distributions of a quantitative variable, while bar graphs are used for distributions of categorical variables.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Draw histograms with no space to show equal-width classes.  Bar graphs have spaces between to separate the items being compared.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1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</a:rPr>
              <a:t> Don’t use counts (in a frequency table) or </a:t>
            </a:r>
            <a:r>
              <a:rPr lang="en-US" i="1" dirty="0" err="1" smtClean="0">
                <a:solidFill>
                  <a:srgbClr val="FF0000"/>
                </a:solidFill>
              </a:rPr>
              <a:t>percents</a:t>
            </a:r>
            <a:r>
              <a:rPr lang="en-US" i="1" dirty="0" smtClean="0">
                <a:solidFill>
                  <a:srgbClr val="FF0000"/>
                </a:solidFill>
              </a:rPr>
              <a:t> (in a rel. freq. table) as data!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</a:rPr>
              <a:t>Use </a:t>
            </a:r>
            <a:r>
              <a:rPr lang="en-US" i="1" dirty="0" err="1" smtClean="0">
                <a:solidFill>
                  <a:srgbClr val="FF0000"/>
                </a:solidFill>
              </a:rPr>
              <a:t>percents</a:t>
            </a:r>
            <a:r>
              <a:rPr lang="en-US" i="1" dirty="0" smtClean="0">
                <a:solidFill>
                  <a:srgbClr val="FF0000"/>
                </a:solidFill>
              </a:rPr>
              <a:t> instead of counts on the vertical axis when comparing distributions with different numbers of observations.</a:t>
            </a:r>
          </a:p>
          <a:p>
            <a:pPr>
              <a:buFont typeface="Wingdings" pitchFamily="2" charset="2"/>
              <a:buChar char="Ø"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FF0000"/>
                </a:solidFill>
              </a:rPr>
              <a:t>Just because a graph looks nice, it’s not necessarily a meaningful display of data!</a:t>
            </a:r>
          </a:p>
        </p:txBody>
      </p:sp>
    </p:spTree>
    <p:extLst>
      <p:ext uri="{BB962C8B-B14F-4D97-AF65-F5344CB8AC3E}">
        <p14:creationId xmlns:p14="http://schemas.microsoft.com/office/powerpoint/2010/main" val="275207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Describing Quantitative Data with Numbers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Measures of Center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2900" y="1500909"/>
                <a:ext cx="8458200" cy="36020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400" b="1" u="sng" dirty="0" smtClean="0"/>
                  <a:t>Mean</a:t>
                </a:r>
                <a:r>
                  <a:rPr lang="en-US" sz="2400" b="1" dirty="0" smtClean="0"/>
                  <a:t> </a:t>
                </a:r>
                <a:r>
                  <a:rPr lang="en-US" sz="2400" b="1" dirty="0"/>
                  <a:t>– </a:t>
                </a:r>
                <a:r>
                  <a:rPr lang="en-US" sz="2400" b="1" dirty="0" smtClean="0"/>
                  <a:t>the average of the observations</a:t>
                </a:r>
              </a:p>
              <a:p>
                <a:pPr lvl="0"/>
                <a:endParaRPr lang="en-US" sz="2400" dirty="0"/>
              </a:p>
              <a:p>
                <a:r>
                  <a:rPr lang="en-US" sz="2400" b="1" dirty="0"/>
                  <a:t> </a:t>
                </a:r>
                <a:endParaRPr lang="en-US" sz="2400" dirty="0"/>
              </a:p>
              <a:p>
                <a:r>
                  <a:rPr lang="en-US" sz="2400" b="1" dirty="0"/>
                  <a:t>Symbol: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 smtClean="0"/>
                  <a:t>	(“x- bar”) for a sample and </a:t>
                </a:r>
                <a:r>
                  <a:rPr lang="en-US" sz="2400" b="1" i="1" dirty="0" smtClean="0"/>
                  <a:t>µ</a:t>
                </a:r>
                <a:r>
                  <a:rPr lang="en-US" sz="2400" dirty="0" smtClean="0"/>
                  <a:t>	 (“mu”) for a population</a:t>
                </a:r>
              </a:p>
              <a:p>
                <a:endParaRPr lang="en-US" sz="2400" dirty="0"/>
              </a:p>
              <a:p>
                <a:r>
                  <a:rPr lang="en-US" sz="2400" b="1" dirty="0" smtClean="0"/>
                  <a:t>Observations</a:t>
                </a:r>
                <a:r>
                  <a:rPr lang="en-US" sz="2400" dirty="0"/>
                  <a:t>:  x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 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 x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,  …  </a:t>
                </a:r>
                <a:r>
                  <a:rPr lang="en-US" sz="2400" dirty="0" err="1" smtClean="0"/>
                  <a:t>x</a:t>
                </a:r>
                <a:r>
                  <a:rPr lang="en-US" sz="2400" baseline="-25000" dirty="0" err="1" smtClean="0"/>
                  <a:t>n</a:t>
                </a:r>
                <a:endParaRPr lang="en-US" sz="2400" baseline="-25000" dirty="0" smtClean="0"/>
              </a:p>
              <a:p>
                <a:endParaRPr lang="en-US" sz="2400" dirty="0" smtClean="0"/>
              </a:p>
              <a:p>
                <a:r>
                  <a:rPr lang="en-US" sz="2400" b="1" dirty="0" smtClean="0"/>
                  <a:t>Formula</a:t>
                </a:r>
                <a:r>
                  <a:rPr lang="en-US" sz="2400" dirty="0" smtClean="0"/>
                  <a:t>: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1500909"/>
                <a:ext cx="8458200" cy="3602012"/>
              </a:xfrm>
              <a:prstGeom prst="rect">
                <a:avLst/>
              </a:prstGeom>
              <a:blipFill rotWithShape="1">
                <a:blip r:embed="rId4"/>
                <a:stretch>
                  <a:fillRect l="-1081" t="-1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966545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044321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0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1181</Words>
  <Application>Microsoft Office PowerPoint</Application>
  <PresentationFormat>On-screen Show (4:3)</PresentationFormat>
  <Paragraphs>178</Paragraphs>
  <Slides>27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Century Schoolbook</vt:lpstr>
      <vt:lpstr>Georgia</vt:lpstr>
      <vt:lpstr>Wingdings</vt:lpstr>
      <vt:lpstr>Office Theme</vt:lpstr>
      <vt:lpstr>Equation</vt:lpstr>
      <vt:lpstr>Unit 1, Lesson 3 </vt:lpstr>
      <vt:lpstr>Analyzing the Distribution of a Quantitative Variable</vt:lpstr>
      <vt:lpstr>Histograms</vt:lpstr>
      <vt:lpstr>More about Shape</vt:lpstr>
      <vt:lpstr>Presidential Ages at Inauguration</vt:lpstr>
      <vt:lpstr>Be careful!</vt:lpstr>
      <vt:lpstr>Be careful!</vt:lpstr>
      <vt:lpstr>Describing Quantitative Data with Numbers</vt:lpstr>
      <vt:lpstr>Measures of Center</vt:lpstr>
      <vt:lpstr>Measures of Center</vt:lpstr>
      <vt:lpstr>Measures of Center</vt:lpstr>
      <vt:lpstr>Measures of Center</vt:lpstr>
      <vt:lpstr>Measures of Center</vt:lpstr>
      <vt:lpstr>Measures of Center</vt:lpstr>
      <vt:lpstr>Measuring Spread with Median</vt:lpstr>
      <vt:lpstr>Outlier Rule</vt:lpstr>
      <vt:lpstr>The Five-Number Summary</vt:lpstr>
      <vt:lpstr>Making a Box Plot</vt:lpstr>
      <vt:lpstr>Find 5 Number Summary and Create a Box Plot </vt:lpstr>
      <vt:lpstr>Measuring Spread with Mean</vt:lpstr>
      <vt:lpstr>Properties of Standard Deviation </vt:lpstr>
      <vt:lpstr>Good to know about S_x:  </vt:lpstr>
      <vt:lpstr>Example</vt:lpstr>
      <vt:lpstr>Check answer in your calculator</vt:lpstr>
      <vt:lpstr>Which Center and Spread to use?</vt:lpstr>
      <vt:lpstr>PowerPoint Presentation</vt:lpstr>
      <vt:lpstr>Homework 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1, Lesson 3</dc:title>
  <dc:creator>mchildrey</dc:creator>
  <cp:lastModifiedBy>mchildrey</cp:lastModifiedBy>
  <cp:revision>58</cp:revision>
  <dcterms:created xsi:type="dcterms:W3CDTF">2013-08-30T15:47:57Z</dcterms:created>
  <dcterms:modified xsi:type="dcterms:W3CDTF">2018-08-30T16:37:19Z</dcterms:modified>
</cp:coreProperties>
</file>