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0" r:id="rId2"/>
    <p:sldId id="278" r:id="rId3"/>
    <p:sldId id="256" r:id="rId4"/>
    <p:sldId id="258" r:id="rId5"/>
    <p:sldId id="261" r:id="rId6"/>
    <p:sldId id="263" r:id="rId7"/>
    <p:sldId id="266" r:id="rId8"/>
    <p:sldId id="264" r:id="rId9"/>
    <p:sldId id="265" r:id="rId10"/>
    <p:sldId id="267" r:id="rId11"/>
    <p:sldId id="268" r:id="rId12"/>
    <p:sldId id="269" r:id="rId13"/>
    <p:sldId id="270" r:id="rId14"/>
    <p:sldId id="271" r:id="rId15"/>
    <p:sldId id="272" r:id="rId16"/>
    <p:sldId id="273" r:id="rId17"/>
    <p:sldId id="274" r:id="rId18"/>
    <p:sldId id="275" r:id="rId19"/>
    <p:sldId id="279" r:id="rId20"/>
    <p:sldId id="280" r:id="rId21"/>
    <p:sldId id="292" r:id="rId22"/>
    <p:sldId id="281" r:id="rId23"/>
    <p:sldId id="288" r:id="rId24"/>
    <p:sldId id="299" r:id="rId25"/>
    <p:sldId id="282" r:id="rId26"/>
    <p:sldId id="295" r:id="rId27"/>
    <p:sldId id="296" r:id="rId28"/>
    <p:sldId id="297" r:id="rId29"/>
    <p:sldId id="294" r:id="rId30"/>
    <p:sldId id="283" r:id="rId31"/>
    <p:sldId id="289"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5A5D7-0684-46F9-B9D5-B09A190CF4EA}" type="datetimeFigureOut">
              <a:rPr lang="en-US" smtClean="0"/>
              <a:pPr/>
              <a:t>8/31/2017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A76EA-7053-4DBB-9AA7-ED9AE24A029C}" type="slidenum">
              <a:rPr lang="en-US" smtClean="0"/>
              <a:pPr/>
              <a:t>‹#›</a:t>
            </a:fld>
            <a:endParaRPr lang="en-US"/>
          </a:p>
        </p:txBody>
      </p:sp>
    </p:spTree>
    <p:extLst>
      <p:ext uri="{BB962C8B-B14F-4D97-AF65-F5344CB8AC3E}">
        <p14:creationId xmlns:p14="http://schemas.microsoft.com/office/powerpoint/2010/main" val="62187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9A76EA-7053-4DBB-9AA7-ED9AE24A029C}" type="slidenum">
              <a:rPr lang="en-US" smtClean="0"/>
              <a:pPr/>
              <a:t>4</a:t>
            </a:fld>
            <a:endParaRPr lang="en-US"/>
          </a:p>
        </p:txBody>
      </p:sp>
    </p:spTree>
    <p:extLst>
      <p:ext uri="{BB962C8B-B14F-4D97-AF65-F5344CB8AC3E}">
        <p14:creationId xmlns:p14="http://schemas.microsoft.com/office/powerpoint/2010/main" val="218827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C6B8DF-DE22-4998-AF5F-D0149E8918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1471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C6B8DF-DE22-4998-AF5F-D0149E89185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598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C6B8DF-DE22-4998-AF5F-D0149E89185B}" type="slidenum">
              <a:rPr lang="en-US" smtClean="0"/>
              <a:pPr/>
              <a:t>31</a:t>
            </a:fld>
            <a:endParaRPr lang="en-US"/>
          </a:p>
        </p:txBody>
      </p:sp>
    </p:spTree>
    <p:extLst>
      <p:ext uri="{BB962C8B-B14F-4D97-AF65-F5344CB8AC3E}">
        <p14:creationId xmlns:p14="http://schemas.microsoft.com/office/powerpoint/2010/main" val="354965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E2B24-FC4E-4539-B52F-A818EAFB1E87}"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B24-FC4E-4539-B52F-A818EAFB1E87}"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B24-FC4E-4539-B52F-A818EAFB1E87}"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B24-FC4E-4539-B52F-A818EAFB1E87}"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E2B24-FC4E-4539-B52F-A818EAFB1E87}"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E2B24-FC4E-4539-B52F-A818EAFB1E87}"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E2B24-FC4E-4539-B52F-A818EAFB1E87}" type="datetimeFigureOut">
              <a:rPr lang="en-US" smtClean="0"/>
              <a:pPr/>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E2B24-FC4E-4539-B52F-A818EAFB1E87}" type="datetimeFigureOut">
              <a:rPr lang="en-US" smtClean="0"/>
              <a:pPr/>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B24-FC4E-4539-B52F-A818EAFB1E87}" type="datetimeFigureOut">
              <a:rPr lang="en-US" smtClean="0"/>
              <a:pPr/>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B24-FC4E-4539-B52F-A818EAFB1E87}"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B24-FC4E-4539-B52F-A818EAFB1E87}"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A963-42FF-4A85-9276-3A45FFD106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B24-FC4E-4539-B52F-A818EAFB1E87}" type="datetimeFigureOut">
              <a:rPr lang="en-US" smtClean="0"/>
              <a:pPr/>
              <a:t>8/31/2017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7A963-42FF-4A85-9276-3A45FFD106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ell-phones.toptenreviews.com/smartphone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zuguide.com/#Titanic"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Black" panose="02070A03080606020203" pitchFamily="18" charset="0"/>
              </a:rPr>
              <a:t>WARM UP!</a:t>
            </a:r>
            <a:endParaRPr lang="en-US" dirty="0">
              <a:latin typeface="Bodoni MT Black" panose="02070A03080606020203"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smtClean="0"/>
              <a:t>Here is the estimated battery life for each of nine different smart phones (in minutes) according to </a:t>
            </a:r>
            <a:r>
              <a:rPr lang="en-US" sz="1800" dirty="0" smtClean="0">
                <a:hlinkClick r:id="rId2"/>
              </a:rPr>
              <a:t>http://cell-phones.toptenreviews.com/smartphones</a:t>
            </a:r>
            <a:r>
              <a:rPr lang="en-US" sz="1800" dirty="0" smtClean="0"/>
              <a:t>.</a:t>
            </a:r>
          </a:p>
          <a:p>
            <a:pPr marL="0" indent="0">
              <a:buNone/>
            </a:pPr>
            <a:r>
              <a:rPr lang="en-US" sz="1800" dirty="0" smtClean="0"/>
              <a:t>Make a </a:t>
            </a:r>
            <a:r>
              <a:rPr lang="en-US" sz="1800" dirty="0" err="1" smtClean="0"/>
              <a:t>dotplot</a:t>
            </a:r>
            <a:r>
              <a:rPr lang="en-US" sz="1800" dirty="0" smtClean="0"/>
              <a:t> of the data and then describe the distribution.</a:t>
            </a:r>
          </a:p>
          <a:p>
            <a:pPr marL="0" indent="0">
              <a:buNone/>
            </a:pPr>
            <a:endParaRPr lang="en-US" sz="1800" dirty="0"/>
          </a:p>
          <a:p>
            <a:pPr marL="0" indent="0">
              <a:buNone/>
            </a:pPr>
            <a:endParaRPr lang="en-US" sz="1800" dirty="0" smtClean="0"/>
          </a:p>
          <a:p>
            <a:pPr marL="0" indent="0">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4231419061"/>
              </p:ext>
            </p:extLst>
          </p:nvPr>
        </p:nvGraphicFramePr>
        <p:xfrm>
          <a:off x="1371600" y="2590800"/>
          <a:ext cx="6096000" cy="3657600"/>
        </p:xfrm>
        <a:graphic>
          <a:graphicData uri="http://schemas.openxmlformats.org/drawingml/2006/table">
            <a:tbl>
              <a:tblPr firstRow="1" bandRow="1">
                <a:tableStyleId>{5C22544A-7EE6-4342-B048-85BDC9FD1C3A}</a:tableStyleId>
              </a:tblPr>
              <a:tblGrid>
                <a:gridCol w="3048000"/>
                <a:gridCol w="3048000"/>
              </a:tblGrid>
              <a:tr h="137160">
                <a:tc>
                  <a:txBody>
                    <a:bodyPr/>
                    <a:lstStyle/>
                    <a:p>
                      <a:r>
                        <a:rPr lang="en-US" dirty="0" smtClean="0"/>
                        <a:t>SMART PHONE</a:t>
                      </a:r>
                      <a:endParaRPr lang="en-US" dirty="0"/>
                    </a:p>
                  </a:txBody>
                  <a:tcPr/>
                </a:tc>
                <a:tc>
                  <a:txBody>
                    <a:bodyPr/>
                    <a:lstStyle/>
                    <a:p>
                      <a:r>
                        <a:rPr lang="en-US" dirty="0" smtClean="0"/>
                        <a:t>BATTERY</a:t>
                      </a:r>
                      <a:r>
                        <a:rPr lang="en-US" baseline="0" dirty="0" smtClean="0"/>
                        <a:t> LIFE (minutes)</a:t>
                      </a:r>
                      <a:endParaRPr lang="en-US" dirty="0"/>
                    </a:p>
                  </a:txBody>
                  <a:tcPr/>
                </a:tc>
              </a:tr>
              <a:tr h="350520">
                <a:tc>
                  <a:txBody>
                    <a:bodyPr/>
                    <a:lstStyle/>
                    <a:p>
                      <a:r>
                        <a:rPr lang="en-US" dirty="0" smtClean="0"/>
                        <a:t>Apple iPhone</a:t>
                      </a:r>
                      <a:endParaRPr lang="en-US" dirty="0"/>
                    </a:p>
                  </a:txBody>
                  <a:tcPr/>
                </a:tc>
                <a:tc>
                  <a:txBody>
                    <a:bodyPr/>
                    <a:lstStyle/>
                    <a:p>
                      <a:r>
                        <a:rPr lang="en-US" dirty="0" smtClean="0"/>
                        <a:t>300</a:t>
                      </a:r>
                      <a:endParaRPr lang="en-US" dirty="0"/>
                    </a:p>
                  </a:txBody>
                  <a:tcPr/>
                </a:tc>
              </a:tr>
              <a:tr h="350520">
                <a:tc>
                  <a:txBody>
                    <a:bodyPr/>
                    <a:lstStyle/>
                    <a:p>
                      <a:r>
                        <a:rPr lang="en-US" dirty="0" smtClean="0"/>
                        <a:t>Motorola</a:t>
                      </a:r>
                      <a:r>
                        <a:rPr lang="en-US" baseline="0" dirty="0" smtClean="0"/>
                        <a:t> Droid</a:t>
                      </a:r>
                      <a:endParaRPr lang="en-US" dirty="0"/>
                    </a:p>
                  </a:txBody>
                  <a:tcPr/>
                </a:tc>
                <a:tc>
                  <a:txBody>
                    <a:bodyPr/>
                    <a:lstStyle/>
                    <a:p>
                      <a:r>
                        <a:rPr lang="en-US" dirty="0" smtClean="0"/>
                        <a:t>385</a:t>
                      </a:r>
                    </a:p>
                  </a:txBody>
                  <a:tcPr/>
                </a:tc>
              </a:tr>
              <a:tr h="350520">
                <a:tc>
                  <a:txBody>
                    <a:bodyPr/>
                    <a:lstStyle/>
                    <a:p>
                      <a:r>
                        <a:rPr lang="en-US" dirty="0" smtClean="0"/>
                        <a:t>Palm Pre</a:t>
                      </a:r>
                      <a:endParaRPr lang="en-US" dirty="0"/>
                    </a:p>
                  </a:txBody>
                  <a:tcPr/>
                </a:tc>
                <a:tc>
                  <a:txBody>
                    <a:bodyPr/>
                    <a:lstStyle/>
                    <a:p>
                      <a:r>
                        <a:rPr lang="en-US" dirty="0" smtClean="0"/>
                        <a:t>300</a:t>
                      </a:r>
                    </a:p>
                  </a:txBody>
                  <a:tcPr/>
                </a:tc>
              </a:tr>
              <a:tr h="350520">
                <a:tc>
                  <a:txBody>
                    <a:bodyPr/>
                    <a:lstStyle/>
                    <a:p>
                      <a:r>
                        <a:rPr lang="en-US" dirty="0" smtClean="0"/>
                        <a:t>Blackberry Bold</a:t>
                      </a:r>
                      <a:endParaRPr lang="en-US" dirty="0"/>
                    </a:p>
                  </a:txBody>
                  <a:tcPr/>
                </a:tc>
                <a:tc>
                  <a:txBody>
                    <a:bodyPr/>
                    <a:lstStyle/>
                    <a:p>
                      <a:r>
                        <a:rPr lang="en-US" dirty="0" smtClean="0"/>
                        <a:t>360</a:t>
                      </a:r>
                      <a:endParaRPr lang="en-US" dirty="0"/>
                    </a:p>
                  </a:txBody>
                  <a:tcPr/>
                </a:tc>
              </a:tr>
              <a:tr h="350520">
                <a:tc>
                  <a:txBody>
                    <a:bodyPr/>
                    <a:lstStyle/>
                    <a:p>
                      <a:r>
                        <a:rPr lang="en-US" dirty="0" smtClean="0"/>
                        <a:t>Blackberry</a:t>
                      </a:r>
                      <a:r>
                        <a:rPr lang="en-US" baseline="0" dirty="0" smtClean="0"/>
                        <a:t> Storm</a:t>
                      </a:r>
                      <a:endParaRPr lang="en-US" dirty="0"/>
                    </a:p>
                  </a:txBody>
                  <a:tcPr/>
                </a:tc>
                <a:tc>
                  <a:txBody>
                    <a:bodyPr/>
                    <a:lstStyle/>
                    <a:p>
                      <a:r>
                        <a:rPr lang="en-US" dirty="0" smtClean="0"/>
                        <a:t>330</a:t>
                      </a:r>
                      <a:endParaRPr lang="en-US" dirty="0"/>
                    </a:p>
                  </a:txBody>
                  <a:tcPr/>
                </a:tc>
              </a:tr>
              <a:tr h="350520">
                <a:tc>
                  <a:txBody>
                    <a:bodyPr/>
                    <a:lstStyle/>
                    <a:p>
                      <a:r>
                        <a:rPr lang="en-US" dirty="0" smtClean="0"/>
                        <a:t>Motorola </a:t>
                      </a:r>
                      <a:r>
                        <a:rPr lang="en-US" dirty="0" err="1" smtClean="0"/>
                        <a:t>Cliq</a:t>
                      </a:r>
                      <a:endParaRPr lang="en-US" dirty="0"/>
                    </a:p>
                  </a:txBody>
                  <a:tcPr/>
                </a:tc>
                <a:tc>
                  <a:txBody>
                    <a:bodyPr/>
                    <a:lstStyle/>
                    <a:p>
                      <a:r>
                        <a:rPr lang="en-US" dirty="0" smtClean="0"/>
                        <a:t>360</a:t>
                      </a:r>
                      <a:endParaRPr lang="en-US" dirty="0"/>
                    </a:p>
                  </a:txBody>
                  <a:tcPr/>
                </a:tc>
              </a:tr>
              <a:tr h="350520">
                <a:tc>
                  <a:txBody>
                    <a:bodyPr/>
                    <a:lstStyle/>
                    <a:p>
                      <a:r>
                        <a:rPr lang="en-US" dirty="0" smtClean="0"/>
                        <a:t>Samsung</a:t>
                      </a:r>
                      <a:r>
                        <a:rPr lang="en-US" baseline="0" dirty="0" smtClean="0"/>
                        <a:t> Moment</a:t>
                      </a:r>
                      <a:endParaRPr lang="en-US" dirty="0"/>
                    </a:p>
                  </a:txBody>
                  <a:tcPr/>
                </a:tc>
                <a:tc>
                  <a:txBody>
                    <a:bodyPr/>
                    <a:lstStyle/>
                    <a:p>
                      <a:r>
                        <a:rPr lang="en-US" dirty="0" smtClean="0"/>
                        <a:t>330</a:t>
                      </a:r>
                      <a:endParaRPr lang="en-US" dirty="0"/>
                    </a:p>
                  </a:txBody>
                  <a:tcPr/>
                </a:tc>
              </a:tr>
              <a:tr h="350520">
                <a:tc>
                  <a:txBody>
                    <a:bodyPr/>
                    <a:lstStyle/>
                    <a:p>
                      <a:r>
                        <a:rPr lang="en-US" dirty="0" smtClean="0"/>
                        <a:t>Blackberry</a:t>
                      </a:r>
                      <a:r>
                        <a:rPr lang="en-US" baseline="0" dirty="0" smtClean="0"/>
                        <a:t> Tour</a:t>
                      </a:r>
                      <a:endParaRPr lang="en-US" dirty="0"/>
                    </a:p>
                  </a:txBody>
                  <a:tcPr/>
                </a:tc>
                <a:tc>
                  <a:txBody>
                    <a:bodyPr/>
                    <a:lstStyle/>
                    <a:p>
                      <a:r>
                        <a:rPr lang="en-US" dirty="0" smtClean="0"/>
                        <a:t>300</a:t>
                      </a:r>
                      <a:endParaRPr lang="en-US" dirty="0"/>
                    </a:p>
                  </a:txBody>
                  <a:tcPr/>
                </a:tc>
              </a:tr>
              <a:tr h="350520">
                <a:tc>
                  <a:txBody>
                    <a:bodyPr/>
                    <a:lstStyle/>
                    <a:p>
                      <a:r>
                        <a:rPr lang="en-US" dirty="0" smtClean="0"/>
                        <a:t>HTC Droid</a:t>
                      </a:r>
                      <a:endParaRPr lang="en-US" dirty="0"/>
                    </a:p>
                  </a:txBody>
                  <a:tcPr/>
                </a:tc>
                <a:tc>
                  <a:txBody>
                    <a:bodyPr/>
                    <a:lstStyle/>
                    <a:p>
                      <a:r>
                        <a:rPr lang="en-US" dirty="0" smtClean="0"/>
                        <a:t>460</a:t>
                      </a:r>
                      <a:endParaRPr lang="en-US" dirty="0"/>
                    </a:p>
                  </a:txBody>
                  <a:tcPr/>
                </a:tc>
              </a:tr>
            </a:tbl>
          </a:graphicData>
        </a:graphic>
      </p:graphicFrame>
    </p:spTree>
    <p:extLst>
      <p:ext uri="{BB962C8B-B14F-4D97-AF65-F5344CB8AC3E}">
        <p14:creationId xmlns:p14="http://schemas.microsoft.com/office/powerpoint/2010/main" val="601132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r chart.jpg"/>
          <p:cNvPicPr>
            <a:picLocks noChangeAspect="1"/>
          </p:cNvPicPr>
          <p:nvPr/>
        </p:nvPicPr>
        <p:blipFill>
          <a:blip r:embed="rId2" cstate="print"/>
          <a:stretch>
            <a:fillRect/>
          </a:stretch>
        </p:blipFill>
        <p:spPr>
          <a:xfrm rot="10800000">
            <a:off x="4191000" y="2438399"/>
            <a:ext cx="3733800" cy="3453765"/>
          </a:xfrm>
          <a:prstGeom prst="rect">
            <a:avLst/>
          </a:prstGeom>
        </p:spPr>
      </p:pic>
      <p:sp>
        <p:nvSpPr>
          <p:cNvPr id="3" name="Content Placeholder 2"/>
          <p:cNvSpPr>
            <a:spLocks noGrp="1"/>
          </p:cNvSpPr>
          <p:nvPr>
            <p:ph idx="1"/>
          </p:nvPr>
        </p:nvSpPr>
        <p:spPr>
          <a:xfrm>
            <a:off x="457200" y="304800"/>
            <a:ext cx="8229600" cy="6553200"/>
          </a:xfrm>
        </p:spPr>
        <p:txBody>
          <a:bodyPr>
            <a:normAutofit/>
          </a:bodyPr>
          <a:lstStyle/>
          <a:p>
            <a:r>
              <a:rPr lang="en-US" dirty="0" smtClean="0"/>
              <a:t>In this case, marginal distribution can show distribution of the </a:t>
            </a:r>
            <a:r>
              <a:rPr lang="en-US" b="1" dirty="0" smtClean="0"/>
              <a:t>opinion alone </a:t>
            </a:r>
            <a:r>
              <a:rPr lang="en-US" dirty="0" smtClean="0"/>
              <a:t>or the </a:t>
            </a:r>
            <a:r>
              <a:rPr lang="en-US" b="1" dirty="0" smtClean="0"/>
              <a:t>gender alone</a:t>
            </a:r>
            <a:r>
              <a:rPr lang="en-US" dirty="0" smtClean="0"/>
              <a:t>.  </a:t>
            </a:r>
          </a:p>
          <a:p>
            <a:r>
              <a:rPr lang="en-US" dirty="0" smtClean="0"/>
              <a:t>Here is a bar graph showing the marginal distribution </a:t>
            </a:r>
            <a:r>
              <a:rPr lang="en-US" b="1" dirty="0" smtClean="0"/>
              <a:t>of opinion </a:t>
            </a:r>
            <a:r>
              <a:rPr lang="en-US" dirty="0" smtClean="0"/>
              <a:t>about chance of being rich by age 30.</a:t>
            </a:r>
          </a:p>
          <a:p>
            <a:endParaRPr lang="en-US" dirty="0" smtClean="0"/>
          </a:p>
          <a:p>
            <a:endParaRPr lang="en-US" dirty="0" smtClean="0"/>
          </a:p>
          <a:p>
            <a:endParaRPr lang="en-US" dirty="0"/>
          </a:p>
          <a:p>
            <a:endParaRPr lang="en-US" dirty="0" smtClean="0"/>
          </a:p>
          <a:p>
            <a:r>
              <a:rPr lang="en-US" dirty="0" smtClean="0"/>
              <a:t>However, this tells us nothing about the relationship between two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Conditional Distribution</a:t>
            </a:r>
            <a:endParaRPr lang="en-US" dirty="0"/>
          </a:p>
        </p:txBody>
      </p:sp>
      <p:sp>
        <p:nvSpPr>
          <p:cNvPr id="3" name="Content Placeholder 2"/>
          <p:cNvSpPr>
            <a:spLocks noGrp="1"/>
          </p:cNvSpPr>
          <p:nvPr>
            <p:ph idx="1"/>
          </p:nvPr>
        </p:nvSpPr>
        <p:spPr>
          <a:xfrm>
            <a:off x="228600" y="914400"/>
            <a:ext cx="8686800" cy="5943600"/>
          </a:xfrm>
        </p:spPr>
        <p:txBody>
          <a:bodyPr>
            <a:normAutofit fontScale="85000" lnSpcReduction="20000"/>
          </a:bodyPr>
          <a:lstStyle/>
          <a:p>
            <a:r>
              <a:rPr lang="en-US" dirty="0" smtClean="0"/>
              <a:t>Cell/ row total  OR   Cell/column total</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sz="2600" dirty="0" smtClean="0"/>
              <a:t>Example:</a:t>
            </a:r>
          </a:p>
          <a:p>
            <a:pPr lvl="1"/>
            <a:r>
              <a:rPr lang="en-US" sz="2600" dirty="0" smtClean="0"/>
              <a:t>The conditional distribution of gender among those who responded “Almost Certain”</a:t>
            </a:r>
          </a:p>
          <a:p>
            <a:pPr lvl="1">
              <a:buNone/>
            </a:pPr>
            <a:r>
              <a:rPr lang="en-US" sz="2600" dirty="0" smtClean="0"/>
              <a:t>		Female:  486/1083 or 44.9%</a:t>
            </a:r>
          </a:p>
          <a:p>
            <a:pPr lvl="1">
              <a:buNone/>
            </a:pPr>
            <a:r>
              <a:rPr lang="en-US" sz="2600" dirty="0" smtClean="0"/>
              <a:t>	   Male:  597/1083 or 55.1%</a:t>
            </a:r>
          </a:p>
          <a:p>
            <a:r>
              <a:rPr lang="en-US" sz="2600" dirty="0" smtClean="0"/>
              <a:t>At your seats, compute the other conditional distributions of gender for the other five opinions.</a:t>
            </a:r>
          </a:p>
          <a:p>
            <a:pPr>
              <a:buNone/>
            </a:pPr>
            <a:endParaRPr lang="en-US" dirty="0" smtClean="0"/>
          </a:p>
        </p:txBody>
      </p:sp>
      <p:graphicFrame>
        <p:nvGraphicFramePr>
          <p:cNvPr id="4" name="Content Placeholder 3"/>
          <p:cNvGraphicFramePr>
            <a:graphicFrameLocks/>
          </p:cNvGraphicFramePr>
          <p:nvPr/>
        </p:nvGraphicFramePr>
        <p:xfrm>
          <a:off x="381000" y="1447800"/>
          <a:ext cx="8229600" cy="2971800"/>
        </p:xfrm>
        <a:graphic>
          <a:graphicData uri="http://schemas.openxmlformats.org/drawingml/2006/table">
            <a:tbl>
              <a:tblPr firstRow="1" bandRow="1">
                <a:tableStyleId>{5C22544A-7EE6-4342-B048-85BDC9FD1C3A}</a:tableStyleId>
              </a:tblPr>
              <a:tblGrid>
                <a:gridCol w="3048000"/>
                <a:gridCol w="1600200"/>
                <a:gridCol w="1524000"/>
                <a:gridCol w="2057400"/>
              </a:tblGrid>
              <a:tr h="370840">
                <a:tc>
                  <a:txBody>
                    <a:bodyPr/>
                    <a:lstStyle/>
                    <a:p>
                      <a:endParaRPr lang="en-US" dirty="0"/>
                    </a:p>
                  </a:txBody>
                  <a:tcPr/>
                </a:tc>
                <a:tc gridSpan="2">
                  <a:txBody>
                    <a:bodyPr/>
                    <a:lstStyle/>
                    <a:p>
                      <a:pPr algn="ctr"/>
                      <a:r>
                        <a:rPr lang="en-US" u="sng" dirty="0" smtClean="0"/>
                        <a:t>Gender</a:t>
                      </a:r>
                      <a:endParaRPr lang="en-US" u="sng" dirty="0"/>
                    </a:p>
                  </a:txBody>
                  <a:tcPr/>
                </a:tc>
                <a:tc hMerge="1">
                  <a:txBody>
                    <a:bodyPr/>
                    <a:lstStyle/>
                    <a:p>
                      <a:endParaRPr lang="en-US" dirty="0"/>
                    </a:p>
                  </a:txBody>
                  <a:tcPr/>
                </a:tc>
                <a:tc>
                  <a:txBody>
                    <a:bodyPr/>
                    <a:lstStyle/>
                    <a:p>
                      <a:endParaRPr lang="en-US"/>
                    </a:p>
                  </a:txBody>
                  <a:tcPr/>
                </a:tc>
              </a:tr>
              <a:tr h="370840">
                <a:tc>
                  <a:txBody>
                    <a:bodyPr/>
                    <a:lstStyle/>
                    <a:p>
                      <a:r>
                        <a:rPr lang="en-US" b="1" dirty="0" smtClean="0"/>
                        <a:t>Opinion</a:t>
                      </a:r>
                      <a:endParaRPr lang="en-US" b="1" dirty="0"/>
                    </a:p>
                  </a:txBody>
                  <a:tcPr/>
                </a:tc>
                <a:tc>
                  <a:txBody>
                    <a:bodyPr/>
                    <a:lstStyle/>
                    <a:p>
                      <a:r>
                        <a:rPr lang="en-US" b="1" dirty="0" smtClean="0"/>
                        <a:t>Female</a:t>
                      </a:r>
                      <a:endParaRPr lang="en-US" b="1" dirty="0"/>
                    </a:p>
                  </a:txBody>
                  <a:tcPr/>
                </a:tc>
                <a:tc>
                  <a:txBody>
                    <a:bodyPr/>
                    <a:lstStyle/>
                    <a:p>
                      <a:r>
                        <a:rPr lang="en-US" b="1" dirty="0" smtClean="0"/>
                        <a:t>Male</a:t>
                      </a:r>
                      <a:endParaRPr lang="en-US" b="1" dirty="0"/>
                    </a:p>
                  </a:txBody>
                  <a:tcPr/>
                </a:tc>
                <a:tc>
                  <a:txBody>
                    <a:bodyPr/>
                    <a:lstStyle/>
                    <a:p>
                      <a:r>
                        <a:rPr lang="en-US" b="1" dirty="0" smtClean="0"/>
                        <a:t>Total</a:t>
                      </a:r>
                      <a:endParaRPr lang="en-US" b="1" dirty="0"/>
                    </a:p>
                  </a:txBody>
                  <a:tcPr/>
                </a:tc>
              </a:tr>
              <a:tr h="370840">
                <a:tc>
                  <a:txBody>
                    <a:bodyPr/>
                    <a:lstStyle/>
                    <a:p>
                      <a:r>
                        <a:rPr lang="en-US" dirty="0" smtClean="0"/>
                        <a:t>Almost no chance</a:t>
                      </a:r>
                      <a:endParaRPr lang="en-US" dirty="0"/>
                    </a:p>
                  </a:txBody>
                  <a:tcPr/>
                </a:tc>
                <a:tc>
                  <a:txBody>
                    <a:bodyPr/>
                    <a:lstStyle/>
                    <a:p>
                      <a:r>
                        <a:rPr lang="en-US" dirty="0" smtClean="0"/>
                        <a:t>96</a:t>
                      </a:r>
                      <a:endParaRPr lang="en-US" dirty="0"/>
                    </a:p>
                  </a:txBody>
                  <a:tcPr/>
                </a:tc>
                <a:tc>
                  <a:txBody>
                    <a:bodyPr/>
                    <a:lstStyle/>
                    <a:p>
                      <a:r>
                        <a:rPr lang="en-US" dirty="0" smtClean="0"/>
                        <a:t>98</a:t>
                      </a:r>
                      <a:endParaRPr lang="en-US" dirty="0"/>
                    </a:p>
                  </a:txBody>
                  <a:tcPr/>
                </a:tc>
                <a:tc>
                  <a:txBody>
                    <a:bodyPr/>
                    <a:lstStyle/>
                    <a:p>
                      <a:r>
                        <a:rPr lang="en-US" dirty="0" smtClean="0"/>
                        <a:t>194</a:t>
                      </a:r>
                      <a:endParaRPr lang="en-US" dirty="0"/>
                    </a:p>
                  </a:txBody>
                  <a:tcPr/>
                </a:tc>
              </a:tr>
              <a:tr h="370840">
                <a:tc>
                  <a:txBody>
                    <a:bodyPr/>
                    <a:lstStyle/>
                    <a:p>
                      <a:r>
                        <a:rPr lang="en-US" dirty="0" smtClean="0"/>
                        <a:t>Some chance but probably</a:t>
                      </a:r>
                      <a:r>
                        <a:rPr lang="en-US" baseline="0" dirty="0" smtClean="0"/>
                        <a:t> not</a:t>
                      </a:r>
                      <a:endParaRPr lang="en-US" dirty="0"/>
                    </a:p>
                  </a:txBody>
                  <a:tcPr/>
                </a:tc>
                <a:tc>
                  <a:txBody>
                    <a:bodyPr/>
                    <a:lstStyle/>
                    <a:p>
                      <a:r>
                        <a:rPr lang="en-US" dirty="0" smtClean="0"/>
                        <a:t>426</a:t>
                      </a:r>
                      <a:endParaRPr lang="en-US" dirty="0"/>
                    </a:p>
                  </a:txBody>
                  <a:tcPr/>
                </a:tc>
                <a:tc>
                  <a:txBody>
                    <a:bodyPr/>
                    <a:lstStyle/>
                    <a:p>
                      <a:r>
                        <a:rPr lang="en-US" dirty="0" smtClean="0"/>
                        <a:t>286</a:t>
                      </a:r>
                      <a:endParaRPr lang="en-US" dirty="0"/>
                    </a:p>
                  </a:txBody>
                  <a:tcPr/>
                </a:tc>
                <a:tc>
                  <a:txBody>
                    <a:bodyPr/>
                    <a:lstStyle/>
                    <a:p>
                      <a:r>
                        <a:rPr lang="en-US" dirty="0" smtClean="0"/>
                        <a:t>712</a:t>
                      </a:r>
                      <a:endParaRPr lang="en-US" dirty="0"/>
                    </a:p>
                  </a:txBody>
                  <a:tcPr/>
                </a:tc>
              </a:tr>
              <a:tr h="370840">
                <a:tc>
                  <a:txBody>
                    <a:bodyPr/>
                    <a:lstStyle/>
                    <a:p>
                      <a:r>
                        <a:rPr lang="en-US" dirty="0" smtClean="0"/>
                        <a:t>A 50-50 chance</a:t>
                      </a:r>
                      <a:endParaRPr lang="en-US" dirty="0"/>
                    </a:p>
                  </a:txBody>
                  <a:tcPr/>
                </a:tc>
                <a:tc>
                  <a:txBody>
                    <a:bodyPr/>
                    <a:lstStyle/>
                    <a:p>
                      <a:r>
                        <a:rPr lang="en-US" dirty="0" smtClean="0"/>
                        <a:t>696</a:t>
                      </a:r>
                      <a:endParaRPr lang="en-US" dirty="0"/>
                    </a:p>
                  </a:txBody>
                  <a:tcPr/>
                </a:tc>
                <a:tc>
                  <a:txBody>
                    <a:bodyPr/>
                    <a:lstStyle/>
                    <a:p>
                      <a:r>
                        <a:rPr lang="en-US" dirty="0" smtClean="0"/>
                        <a:t>720</a:t>
                      </a:r>
                      <a:endParaRPr lang="en-US" dirty="0"/>
                    </a:p>
                  </a:txBody>
                  <a:tcPr/>
                </a:tc>
                <a:tc>
                  <a:txBody>
                    <a:bodyPr/>
                    <a:lstStyle/>
                    <a:p>
                      <a:r>
                        <a:rPr lang="en-US" dirty="0" smtClean="0"/>
                        <a:t>1416</a:t>
                      </a:r>
                      <a:endParaRPr lang="en-US" dirty="0"/>
                    </a:p>
                  </a:txBody>
                  <a:tcPr/>
                </a:tc>
              </a:tr>
              <a:tr h="370840">
                <a:tc>
                  <a:txBody>
                    <a:bodyPr/>
                    <a:lstStyle/>
                    <a:p>
                      <a:r>
                        <a:rPr lang="en-US" dirty="0" smtClean="0"/>
                        <a:t>A good</a:t>
                      </a:r>
                      <a:r>
                        <a:rPr lang="en-US" baseline="0" dirty="0" smtClean="0"/>
                        <a:t> chance</a:t>
                      </a:r>
                      <a:endParaRPr lang="en-US" dirty="0"/>
                    </a:p>
                  </a:txBody>
                  <a:tcPr/>
                </a:tc>
                <a:tc>
                  <a:txBody>
                    <a:bodyPr/>
                    <a:lstStyle/>
                    <a:p>
                      <a:r>
                        <a:rPr lang="en-US" dirty="0" smtClean="0"/>
                        <a:t>663</a:t>
                      </a:r>
                      <a:endParaRPr lang="en-US" dirty="0"/>
                    </a:p>
                  </a:txBody>
                  <a:tcPr/>
                </a:tc>
                <a:tc>
                  <a:txBody>
                    <a:bodyPr/>
                    <a:lstStyle/>
                    <a:p>
                      <a:r>
                        <a:rPr lang="en-US" dirty="0" smtClean="0"/>
                        <a:t>758</a:t>
                      </a:r>
                      <a:endParaRPr lang="en-US" dirty="0"/>
                    </a:p>
                  </a:txBody>
                  <a:tcPr/>
                </a:tc>
                <a:tc>
                  <a:txBody>
                    <a:bodyPr/>
                    <a:lstStyle/>
                    <a:p>
                      <a:r>
                        <a:rPr lang="en-US" dirty="0" smtClean="0"/>
                        <a:t>1421</a:t>
                      </a:r>
                      <a:endParaRPr lang="en-US" dirty="0"/>
                    </a:p>
                  </a:txBody>
                  <a:tcPr/>
                </a:tc>
              </a:tr>
              <a:tr h="370840">
                <a:tc>
                  <a:txBody>
                    <a:bodyPr/>
                    <a:lstStyle/>
                    <a:p>
                      <a:r>
                        <a:rPr lang="en-US" dirty="0" smtClean="0"/>
                        <a:t>Almost</a:t>
                      </a:r>
                      <a:r>
                        <a:rPr lang="en-US" baseline="0" dirty="0" smtClean="0"/>
                        <a:t> certain</a:t>
                      </a:r>
                      <a:endParaRPr lang="en-US" dirty="0"/>
                    </a:p>
                  </a:txBody>
                  <a:tcPr/>
                </a:tc>
                <a:tc>
                  <a:txBody>
                    <a:bodyPr/>
                    <a:lstStyle/>
                    <a:p>
                      <a:r>
                        <a:rPr lang="en-US" dirty="0" smtClean="0"/>
                        <a:t>486</a:t>
                      </a:r>
                      <a:endParaRPr lang="en-US" dirty="0"/>
                    </a:p>
                  </a:txBody>
                  <a:tcPr/>
                </a:tc>
                <a:tc>
                  <a:txBody>
                    <a:bodyPr/>
                    <a:lstStyle/>
                    <a:p>
                      <a:r>
                        <a:rPr lang="en-US" dirty="0" smtClean="0"/>
                        <a:t>597</a:t>
                      </a:r>
                      <a:endParaRPr lang="en-US" dirty="0"/>
                    </a:p>
                  </a:txBody>
                  <a:tcPr/>
                </a:tc>
                <a:tc>
                  <a:txBody>
                    <a:bodyPr/>
                    <a:lstStyle/>
                    <a:p>
                      <a:r>
                        <a:rPr lang="en-US" dirty="0" smtClean="0"/>
                        <a:t>1083</a:t>
                      </a:r>
                      <a:endParaRPr lang="en-US" dirty="0"/>
                    </a:p>
                  </a:txBody>
                  <a:tcPr/>
                </a:tc>
              </a:tr>
              <a:tr h="375920">
                <a:tc>
                  <a:txBody>
                    <a:bodyPr/>
                    <a:lstStyle/>
                    <a:p>
                      <a:r>
                        <a:rPr lang="en-US" dirty="0" smtClean="0"/>
                        <a:t>Total</a:t>
                      </a:r>
                      <a:endParaRPr lang="en-US" dirty="0"/>
                    </a:p>
                  </a:txBody>
                  <a:tcPr/>
                </a:tc>
                <a:tc>
                  <a:txBody>
                    <a:bodyPr/>
                    <a:lstStyle/>
                    <a:p>
                      <a:r>
                        <a:rPr lang="en-US" dirty="0" smtClean="0"/>
                        <a:t>2367</a:t>
                      </a:r>
                      <a:endParaRPr lang="en-US" dirty="0"/>
                    </a:p>
                  </a:txBody>
                  <a:tcPr/>
                </a:tc>
                <a:tc>
                  <a:txBody>
                    <a:bodyPr/>
                    <a:lstStyle/>
                    <a:p>
                      <a:r>
                        <a:rPr lang="en-US" dirty="0" smtClean="0"/>
                        <a:t>2459</a:t>
                      </a:r>
                      <a:endParaRPr lang="en-US" dirty="0"/>
                    </a:p>
                  </a:txBody>
                  <a:tcPr/>
                </a:tc>
                <a:tc>
                  <a:txBody>
                    <a:bodyPr/>
                    <a:lstStyle/>
                    <a:p>
                      <a:r>
                        <a:rPr lang="en-US" dirty="0" smtClean="0"/>
                        <a:t>4826</a:t>
                      </a:r>
                      <a:endParaRPr lang="en-US" dirty="0"/>
                    </a:p>
                  </a:txBody>
                  <a:tcPr/>
                </a:tc>
              </a:tr>
            </a:tbl>
          </a:graphicData>
        </a:graphic>
      </p:graphicFrame>
      <p:sp>
        <p:nvSpPr>
          <p:cNvPr id="9" name="Oval 8"/>
          <p:cNvSpPr/>
          <p:nvPr/>
        </p:nvSpPr>
        <p:spPr>
          <a:xfrm>
            <a:off x="3352800" y="35814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200" y="36576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76800" y="35814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53200" y="36576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2000"/>
                                        <p:tgtEl>
                                          <p:spTgt spid="3">
                                            <p:txEl>
                                              <p:pRg st="9" end="9"/>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2000"/>
                                        <p:tgtEl>
                                          <p:spTgt spid="3">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2000"/>
                                        <p:tgtEl>
                                          <p:spTgt spid="3">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2000"/>
                                        <p:tgtEl>
                                          <p:spTgt spid="3">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9" grpId="1" animBg="1"/>
      <p:bldP spid="10" grpId="0" animBg="1"/>
      <p:bldP spid="10" grpId="1"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Segmented Bar graph</a:t>
            </a:r>
            <a:endParaRPr lang="en-US" dirty="0"/>
          </a:p>
        </p:txBody>
      </p:sp>
      <p:sp>
        <p:nvSpPr>
          <p:cNvPr id="3" name="Content Placeholder 2"/>
          <p:cNvSpPr>
            <a:spLocks noGrp="1"/>
          </p:cNvSpPr>
          <p:nvPr>
            <p:ph idx="1"/>
          </p:nvPr>
        </p:nvSpPr>
        <p:spPr>
          <a:xfrm>
            <a:off x="457200" y="1447800"/>
            <a:ext cx="3429000" cy="4678363"/>
          </a:xfrm>
        </p:spPr>
        <p:txBody>
          <a:bodyPr/>
          <a:lstStyle/>
          <a:p>
            <a:r>
              <a:rPr lang="en-US" dirty="0" smtClean="0"/>
              <a:t>Showing the conditional distribution of gender for each opinion category</a:t>
            </a:r>
            <a:endParaRPr lang="en-US" dirty="0"/>
          </a:p>
        </p:txBody>
      </p:sp>
      <p:pic>
        <p:nvPicPr>
          <p:cNvPr id="4" name="Picture 3" descr="segmented bar chart day 20001.jpg"/>
          <p:cNvPicPr>
            <a:picLocks noChangeAspect="1"/>
          </p:cNvPicPr>
          <p:nvPr/>
        </p:nvPicPr>
        <p:blipFill>
          <a:blip r:embed="rId2" cstate="print"/>
          <a:stretch>
            <a:fillRect/>
          </a:stretch>
        </p:blipFill>
        <p:spPr>
          <a:xfrm>
            <a:off x="4114800" y="1447800"/>
            <a:ext cx="4522470" cy="49571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distributions and relationships</a:t>
            </a:r>
            <a:endParaRPr lang="en-US" dirty="0"/>
          </a:p>
        </p:txBody>
      </p:sp>
      <p:sp>
        <p:nvSpPr>
          <p:cNvPr id="3" name="Content Placeholder 2"/>
          <p:cNvSpPr>
            <a:spLocks noGrp="1"/>
          </p:cNvSpPr>
          <p:nvPr>
            <p:ph idx="1"/>
          </p:nvPr>
        </p:nvSpPr>
        <p:spPr/>
        <p:txBody>
          <a:bodyPr/>
          <a:lstStyle/>
          <a:p>
            <a:r>
              <a:rPr lang="en-US" dirty="0" smtClean="0"/>
              <a:t>Based on the survey data, can we conclude that young men and women differ in their opinions about the likelihood of future wealth?  Give appropriate evidence to support your answer.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HOLD UP!!!</a:t>
            </a:r>
            <a:endParaRPr lang="en-US" dirty="0"/>
          </a:p>
        </p:txBody>
      </p:sp>
      <p:sp>
        <p:nvSpPr>
          <p:cNvPr id="3" name="Content Placeholder 2"/>
          <p:cNvSpPr>
            <a:spLocks noGrp="1"/>
          </p:cNvSpPr>
          <p:nvPr>
            <p:ph idx="1"/>
          </p:nvPr>
        </p:nvSpPr>
        <p:spPr>
          <a:xfrm>
            <a:off x="457200" y="1371600"/>
            <a:ext cx="8229600" cy="5486400"/>
          </a:xfrm>
        </p:spPr>
        <p:txBody>
          <a:bodyPr>
            <a:normAutofit fontScale="85000" lnSpcReduction="10000"/>
          </a:bodyPr>
          <a:lstStyle/>
          <a:p>
            <a:r>
              <a:rPr lang="en-US" dirty="0" smtClean="0"/>
              <a:t>Before we answer, here’s a hint on how to </a:t>
            </a:r>
            <a:r>
              <a:rPr lang="en-US" b="1" dirty="0" smtClean="0">
                <a:latin typeface="Elephant" pitchFamily="18" charset="0"/>
              </a:rPr>
              <a:t>ORGANIZE A STATISTICAL PROBLEM</a:t>
            </a:r>
          </a:p>
          <a:p>
            <a:pPr>
              <a:buNone/>
            </a:pPr>
            <a:r>
              <a:rPr lang="en-US" dirty="0"/>
              <a:t>	</a:t>
            </a:r>
            <a:r>
              <a:rPr lang="en-US" sz="2400" dirty="0" smtClean="0"/>
              <a:t>(This 4-step approach can be used with almost all stat problems!)</a:t>
            </a:r>
          </a:p>
          <a:p>
            <a:r>
              <a:rPr lang="en-US" dirty="0" smtClean="0"/>
              <a:t>STATE</a:t>
            </a:r>
          </a:p>
          <a:p>
            <a:pPr lvl="1"/>
            <a:r>
              <a:rPr lang="en-US" dirty="0" smtClean="0"/>
              <a:t>What’s the question that you’re trying to answer?</a:t>
            </a:r>
          </a:p>
          <a:p>
            <a:r>
              <a:rPr lang="en-US" dirty="0" smtClean="0"/>
              <a:t>PLAN</a:t>
            </a:r>
          </a:p>
          <a:p>
            <a:pPr lvl="1"/>
            <a:r>
              <a:rPr lang="en-US" dirty="0" smtClean="0"/>
              <a:t>How will you go about answering the question?  What statistical techniques does this problem call for?</a:t>
            </a:r>
          </a:p>
          <a:p>
            <a:r>
              <a:rPr lang="en-US" dirty="0" smtClean="0"/>
              <a:t>DO</a:t>
            </a:r>
          </a:p>
          <a:p>
            <a:pPr lvl="1"/>
            <a:r>
              <a:rPr lang="en-US" dirty="0" smtClean="0"/>
              <a:t>Make graphs and carry out needed calculations.</a:t>
            </a:r>
          </a:p>
          <a:p>
            <a:r>
              <a:rPr lang="en-US" dirty="0" smtClean="0"/>
              <a:t>CONCLUDE</a:t>
            </a:r>
          </a:p>
          <a:p>
            <a:pPr lvl="1"/>
            <a:r>
              <a:rPr lang="en-US" dirty="0" smtClean="0"/>
              <a:t>Give your practical conclusion in the context of the real-world problem.</a:t>
            </a:r>
            <a:endParaRPr lang="en-US" dirty="0"/>
          </a:p>
        </p:txBody>
      </p:sp>
      <p:pic>
        <p:nvPicPr>
          <p:cNvPr id="1027" name="Picture 3" descr="C:\Documents and Settings\sprofio\Local Settings\Temporary Internet Files\Content.IE5\FD9UL5AN\MC900441568[1].wmf"/>
          <p:cNvPicPr>
            <a:picLocks noChangeAspect="1" noChangeArrowheads="1"/>
          </p:cNvPicPr>
          <p:nvPr/>
        </p:nvPicPr>
        <p:blipFill>
          <a:blip r:embed="rId2" cstate="print"/>
          <a:srcRect/>
          <a:stretch>
            <a:fillRect/>
          </a:stretch>
        </p:blipFill>
        <p:spPr bwMode="auto">
          <a:xfrm>
            <a:off x="7010400" y="0"/>
            <a:ext cx="1447800" cy="14049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lvl="1" algn="ctr" rtl="0">
              <a:spcBef>
                <a:spcPct val="0"/>
              </a:spcBef>
            </a:pPr>
            <a:r>
              <a:rPr lang="en-US" sz="3600" dirty="0" smtClean="0">
                <a:latin typeface="Baveuse" pitchFamily="2" charset="0"/>
              </a:rPr>
              <a:t>STATE</a:t>
            </a:r>
            <a:r>
              <a:rPr lang="en-US" sz="3600" dirty="0" smtClean="0"/>
              <a:t> - What’s the question that you’re trying to answer?</a:t>
            </a:r>
            <a:endParaRPr lang="en-US" dirty="0"/>
          </a:p>
        </p:txBody>
      </p:sp>
      <p:sp>
        <p:nvSpPr>
          <p:cNvPr id="3" name="Content Placeholder 2"/>
          <p:cNvSpPr>
            <a:spLocks noGrp="1"/>
          </p:cNvSpPr>
          <p:nvPr>
            <p:ph sz="half" idx="1"/>
          </p:nvPr>
        </p:nvSpPr>
        <p:spPr>
          <a:xfrm>
            <a:off x="457200" y="1600201"/>
            <a:ext cx="8153400" cy="4343400"/>
          </a:xfrm>
        </p:spPr>
        <p:txBody>
          <a:bodyPr/>
          <a:lstStyle/>
          <a:p>
            <a:r>
              <a:rPr lang="en-US" dirty="0" smtClean="0"/>
              <a:t>What is the relationship between gender and responses to the question “What do you think are the chances you will have much than a middle-class income at age 30?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a:bodyPr>
          <a:lstStyle/>
          <a:p>
            <a:pPr lvl="1" algn="ctr" rtl="0">
              <a:spcBef>
                <a:spcPct val="0"/>
              </a:spcBef>
            </a:pPr>
            <a:r>
              <a:rPr lang="en-US" sz="3600" dirty="0" smtClean="0">
                <a:latin typeface="Baveuse" pitchFamily="2" charset="0"/>
              </a:rPr>
              <a:t>PLAN </a:t>
            </a:r>
            <a:r>
              <a:rPr lang="en-US" sz="3600" dirty="0" smtClean="0"/>
              <a:t>- </a:t>
            </a:r>
            <a:r>
              <a:rPr lang="en-US" sz="3200" dirty="0" smtClean="0"/>
              <a:t>How will you go about answering the question?  What statistical techniques does this problem call for?</a:t>
            </a:r>
            <a:r>
              <a:rPr lang="en-US" dirty="0" smtClean="0"/>
              <a:t/>
            </a:r>
            <a:br>
              <a:rPr lang="en-US" dirty="0" smtClean="0"/>
            </a:br>
            <a:endParaRPr lang="en-US" dirty="0"/>
          </a:p>
        </p:txBody>
      </p:sp>
      <p:sp>
        <p:nvSpPr>
          <p:cNvPr id="3" name="Content Placeholder 2"/>
          <p:cNvSpPr>
            <a:spLocks noGrp="1"/>
          </p:cNvSpPr>
          <p:nvPr>
            <p:ph sz="half" idx="1"/>
          </p:nvPr>
        </p:nvSpPr>
        <p:spPr>
          <a:xfrm>
            <a:off x="457200" y="1828800"/>
            <a:ext cx="8153400" cy="4343400"/>
          </a:xfrm>
        </p:spPr>
        <p:txBody>
          <a:bodyPr/>
          <a:lstStyle/>
          <a:p>
            <a:r>
              <a:rPr lang="en-US" dirty="0" smtClean="0"/>
              <a:t>We suspect that gender might influence a young adult’s opinion about the chance of getting rich.  So we’ll compare the conditional distributions of response for men alone and women alone.</a:t>
            </a:r>
            <a:endParaRPr lang="en-US" b="1" dirty="0" smtClean="0">
              <a:solidFill>
                <a:srgbClr val="FF0000"/>
              </a:solidFill>
            </a:endParaRPr>
          </a:p>
          <a:p>
            <a:endParaRPr lang="en-US" dirty="0"/>
          </a:p>
        </p:txBody>
      </p:sp>
      <p:pic>
        <p:nvPicPr>
          <p:cNvPr id="4" name="Picture 3" descr="conditional distributions day 20001.jpg"/>
          <p:cNvPicPr>
            <a:picLocks noChangeAspect="1"/>
          </p:cNvPicPr>
          <p:nvPr/>
        </p:nvPicPr>
        <p:blipFill>
          <a:blip r:embed="rId2" cstate="print"/>
          <a:stretch>
            <a:fillRect/>
          </a:stretch>
        </p:blipFill>
        <p:spPr>
          <a:xfrm>
            <a:off x="1066800" y="3581400"/>
            <a:ext cx="4341114" cy="29810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a:bodyPr>
          <a:lstStyle/>
          <a:p>
            <a:pPr lvl="1" algn="ctr" rtl="0">
              <a:spcBef>
                <a:spcPct val="0"/>
              </a:spcBef>
            </a:pPr>
            <a:r>
              <a:rPr lang="en-US" sz="3600" dirty="0" smtClean="0">
                <a:latin typeface="Baveuse" pitchFamily="2" charset="0"/>
              </a:rPr>
              <a:t>DO </a:t>
            </a:r>
            <a:r>
              <a:rPr lang="en-US" sz="3600" dirty="0" smtClean="0"/>
              <a:t>- </a:t>
            </a:r>
            <a:r>
              <a:rPr lang="en-US" sz="3200" dirty="0" smtClean="0"/>
              <a:t>Make graphs and carry out needed calculations.</a:t>
            </a:r>
            <a:endParaRPr lang="en-US" dirty="0"/>
          </a:p>
        </p:txBody>
      </p:sp>
      <p:sp>
        <p:nvSpPr>
          <p:cNvPr id="3" name="Content Placeholder 2"/>
          <p:cNvSpPr>
            <a:spLocks noGrp="1"/>
          </p:cNvSpPr>
          <p:nvPr>
            <p:ph sz="half" idx="1"/>
          </p:nvPr>
        </p:nvSpPr>
        <p:spPr>
          <a:xfrm>
            <a:off x="457200" y="1828800"/>
            <a:ext cx="3505200" cy="4343400"/>
          </a:xfrm>
        </p:spPr>
        <p:txBody>
          <a:bodyPr/>
          <a:lstStyle/>
          <a:p>
            <a:r>
              <a:rPr lang="en-US" dirty="0" smtClean="0"/>
              <a:t>We’ll make a side-by-side bar graph to compare the opinions of males and females.</a:t>
            </a:r>
            <a:r>
              <a:rPr lang="en-US" dirty="0"/>
              <a:t> </a:t>
            </a:r>
            <a:r>
              <a:rPr lang="en-US" dirty="0" smtClean="0"/>
              <a:t> </a:t>
            </a:r>
            <a:endParaRPr lang="en-US" b="1" dirty="0" smtClean="0">
              <a:solidFill>
                <a:srgbClr val="FF0000"/>
              </a:solidFill>
            </a:endParaRPr>
          </a:p>
          <a:p>
            <a:endParaRPr lang="en-US" dirty="0"/>
          </a:p>
        </p:txBody>
      </p:sp>
      <p:pic>
        <p:nvPicPr>
          <p:cNvPr id="4" name="Picture 3" descr="side by side bar chart day 20001.jpg"/>
          <p:cNvPicPr>
            <a:picLocks noChangeAspect="1"/>
          </p:cNvPicPr>
          <p:nvPr/>
        </p:nvPicPr>
        <p:blipFill>
          <a:blip r:embed="rId2" cstate="print"/>
          <a:stretch>
            <a:fillRect/>
          </a:stretch>
        </p:blipFill>
        <p:spPr>
          <a:xfrm>
            <a:off x="3810000" y="1828800"/>
            <a:ext cx="4724400" cy="4785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a:bodyPr>
          <a:lstStyle/>
          <a:p>
            <a:pPr lvl="1" algn="ctr" rtl="0">
              <a:spcBef>
                <a:spcPct val="0"/>
              </a:spcBef>
            </a:pPr>
            <a:r>
              <a:rPr lang="en-US" sz="3600" dirty="0" smtClean="0">
                <a:latin typeface="Baveuse" pitchFamily="2" charset="0"/>
              </a:rPr>
              <a:t>CONCLUDE </a:t>
            </a:r>
            <a:r>
              <a:rPr lang="en-US" sz="3600" dirty="0" smtClean="0"/>
              <a:t>- </a:t>
            </a:r>
            <a:r>
              <a:rPr lang="en-US" sz="3200" dirty="0" smtClean="0"/>
              <a:t>Give your practical conclusion to the setting of the real-world problem.</a:t>
            </a:r>
            <a:br>
              <a:rPr lang="en-US" sz="3200" dirty="0" smtClean="0"/>
            </a:br>
            <a:endParaRPr lang="en-US" dirty="0"/>
          </a:p>
        </p:txBody>
      </p:sp>
      <p:sp>
        <p:nvSpPr>
          <p:cNvPr id="3" name="Content Placeholder 2"/>
          <p:cNvSpPr>
            <a:spLocks noGrp="1"/>
          </p:cNvSpPr>
          <p:nvPr>
            <p:ph sz="half" idx="1"/>
          </p:nvPr>
        </p:nvSpPr>
        <p:spPr>
          <a:xfrm>
            <a:off x="457200" y="1828800"/>
            <a:ext cx="8153400" cy="4876800"/>
          </a:xfrm>
        </p:spPr>
        <p:txBody>
          <a:bodyPr>
            <a:normAutofit fontScale="92500" lnSpcReduction="10000"/>
          </a:bodyPr>
          <a:lstStyle/>
          <a:p>
            <a:r>
              <a:rPr lang="en-US" dirty="0" smtClean="0"/>
              <a:t>In this part, you are looking for an </a:t>
            </a:r>
            <a:r>
              <a:rPr lang="en-US" b="1" dirty="0" smtClean="0"/>
              <a:t>association</a:t>
            </a:r>
            <a:r>
              <a:rPr lang="en-US" dirty="0" smtClean="0"/>
              <a:t> between two variables – specific values of one variable tend to occur in common with specific values of the other.  If there is no association, we say that they are </a:t>
            </a:r>
            <a:r>
              <a:rPr lang="en-US" b="1" dirty="0" smtClean="0"/>
              <a:t>independent</a:t>
            </a:r>
            <a:r>
              <a:rPr lang="en-US" dirty="0" smtClean="0"/>
              <a:t> – they both have similar values.</a:t>
            </a:r>
          </a:p>
          <a:p>
            <a:r>
              <a:rPr lang="en-US" dirty="0" smtClean="0"/>
              <a:t>Based on the sample data, men seem somewhat more optimistic about their future income than women.  Men were less likely to say that they have “some chance but probably not” than women (11.6% vs. 18%).  Men were more likely to say that they have “a good chance” (30.8% vs. 28.0%) or are “almost certain” (24.3% vs. 20.5%) to have much more than a middles-class income by age 30 than women were.</a:t>
            </a:r>
            <a:endParaRPr lang="en-US" b="1" dirty="0" smtClean="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veuse" pitchFamily="2" charset="0"/>
              </a:rPr>
              <a:t>Let’s continue with…</a:t>
            </a:r>
            <a:endParaRPr lang="en-US" dirty="0">
              <a:latin typeface="Baveuse" pitchFamily="2" charset="0"/>
            </a:endParaRPr>
          </a:p>
        </p:txBody>
      </p:sp>
      <p:sp>
        <p:nvSpPr>
          <p:cNvPr id="3" name="Content Placeholder 2"/>
          <p:cNvSpPr>
            <a:spLocks noGrp="1"/>
          </p:cNvSpPr>
          <p:nvPr>
            <p:ph idx="1"/>
          </p:nvPr>
        </p:nvSpPr>
        <p:spPr/>
        <p:txBody>
          <a:bodyPr>
            <a:normAutofit/>
          </a:bodyPr>
          <a:lstStyle/>
          <a:p>
            <a:pPr>
              <a:buNone/>
            </a:pPr>
            <a:endParaRPr lang="en-US" dirty="0" smtClean="0"/>
          </a:p>
          <a:p>
            <a:pPr algn="ctr">
              <a:buNone/>
            </a:pPr>
            <a:r>
              <a:rPr lang="en-US" sz="10400" dirty="0" smtClean="0"/>
              <a:t>QUANTITATIVE Data</a:t>
            </a:r>
            <a:endParaRPr lang="en-US" sz="10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anic data0001.jpg"/>
          <p:cNvPicPr>
            <a:picLocks noChangeAspect="1"/>
          </p:cNvPicPr>
          <p:nvPr/>
        </p:nvPicPr>
        <p:blipFill>
          <a:blip r:embed="rId2" cstate="print"/>
          <a:stretch>
            <a:fillRect/>
          </a:stretch>
        </p:blipFill>
        <p:spPr>
          <a:xfrm>
            <a:off x="2666999" y="1676400"/>
            <a:ext cx="6309961" cy="3505200"/>
          </a:xfrm>
          <a:prstGeom prst="rect">
            <a:avLst/>
          </a:prstGeom>
        </p:spPr>
      </p:pic>
      <p:sp>
        <p:nvSpPr>
          <p:cNvPr id="2" name="Title 1"/>
          <p:cNvSpPr>
            <a:spLocks noGrp="1"/>
          </p:cNvSpPr>
          <p:nvPr>
            <p:ph type="title"/>
          </p:nvPr>
        </p:nvSpPr>
        <p:spPr>
          <a:xfrm>
            <a:off x="457200" y="0"/>
            <a:ext cx="8229600" cy="609600"/>
          </a:xfrm>
        </p:spPr>
        <p:txBody>
          <a:bodyPr>
            <a:normAutofit fontScale="90000"/>
          </a:bodyPr>
          <a:lstStyle/>
          <a:p>
            <a:pPr algn="l"/>
            <a:r>
              <a:rPr lang="en-US" dirty="0" smtClean="0"/>
              <a:t>The TITANIC</a:t>
            </a:r>
            <a:endParaRPr lang="en-US" dirty="0"/>
          </a:p>
        </p:txBody>
      </p:sp>
      <p:sp>
        <p:nvSpPr>
          <p:cNvPr id="3" name="Content Placeholder 2"/>
          <p:cNvSpPr>
            <a:spLocks noGrp="1"/>
          </p:cNvSpPr>
          <p:nvPr>
            <p:ph idx="1"/>
          </p:nvPr>
        </p:nvSpPr>
        <p:spPr>
          <a:xfrm>
            <a:off x="457200" y="533400"/>
            <a:ext cx="8229600" cy="6324600"/>
          </a:xfrm>
        </p:spPr>
        <p:txBody>
          <a:bodyPr>
            <a:normAutofit fontScale="92500" lnSpcReduction="20000"/>
          </a:bodyPr>
          <a:lstStyle/>
          <a:p>
            <a:r>
              <a:rPr lang="en-US" sz="2400" dirty="0" smtClean="0"/>
              <a:t>In 1912 the luxury liner Titanic, on its first voyage across the Atlantic, struck an iceberg and sank.  Some passengers got off the ship in lifeboats, but many died.  The two-way table below gives information about adult passengers who lived and who died, by class of travel.</a:t>
            </a:r>
            <a:endParaRPr lang="en-US" sz="2400" dirty="0" smtClean="0">
              <a:solidFill>
                <a:srgbClr val="FF0000"/>
              </a:solidFill>
            </a:endParaRPr>
          </a:p>
          <a:p>
            <a:endParaRPr lang="en-US" sz="2400" dirty="0"/>
          </a:p>
          <a:p>
            <a:endParaRPr lang="en-US" sz="2400" dirty="0" smtClean="0"/>
          </a:p>
          <a:p>
            <a:endParaRPr lang="en-US" sz="2400" dirty="0"/>
          </a:p>
          <a:p>
            <a:endParaRPr lang="en-US" sz="2400" dirty="0"/>
          </a:p>
          <a:p>
            <a:endParaRPr lang="en-US" sz="2400" dirty="0" smtClean="0"/>
          </a:p>
          <a:p>
            <a:endParaRPr lang="en-US" sz="2400" dirty="0"/>
          </a:p>
          <a:p>
            <a:endParaRPr lang="en-US" sz="2400" dirty="0" smtClean="0"/>
          </a:p>
          <a:p>
            <a:pPr>
              <a:buNone/>
            </a:pPr>
            <a:endParaRPr lang="en-US" sz="2400" dirty="0" smtClean="0"/>
          </a:p>
          <a:p>
            <a:pPr>
              <a:buNone/>
            </a:pPr>
            <a:endParaRPr lang="en-US" sz="2400" dirty="0" smtClean="0"/>
          </a:p>
          <a:p>
            <a:r>
              <a:rPr lang="en-US" sz="2400" dirty="0" smtClean="0">
                <a:hlinkClick r:id="rId3"/>
              </a:rPr>
              <a:t>http://www.zuguide.com/#Titanic</a:t>
            </a:r>
            <a:r>
              <a:rPr lang="en-US" sz="2400" dirty="0"/>
              <a:t>	</a:t>
            </a:r>
            <a:r>
              <a:rPr lang="en-US" sz="2400" dirty="0" smtClean="0"/>
              <a:t>	</a:t>
            </a:r>
          </a:p>
          <a:p>
            <a:pPr lvl="1"/>
            <a:r>
              <a:rPr lang="en-US" sz="2400" dirty="0"/>
              <a:t>	</a:t>
            </a:r>
            <a:r>
              <a:rPr lang="en-US" sz="2400" dirty="0" smtClean="0"/>
              <a:t>This movie suggested the following: </a:t>
            </a:r>
            <a:r>
              <a:rPr lang="en-US" sz="2000" dirty="0" smtClean="0"/>
              <a:t>First-class passengers received special treatment in boarding the lifeboats, while some other passengers were prevented from doing so (especially third-class passengers)</a:t>
            </a:r>
          </a:p>
          <a:p>
            <a:pPr lvl="1"/>
            <a:r>
              <a:rPr lang="en-US" sz="2000" dirty="0" smtClean="0"/>
              <a:t>Women and children boarded the lifeboats first, followed by the men.</a:t>
            </a:r>
            <a:endParaRPr lang="en-US" sz="2400" dirty="0" smtClean="0"/>
          </a:p>
          <a:p>
            <a:r>
              <a:rPr lang="en-US" sz="2400" dirty="0" smtClean="0"/>
              <a:t>What do the data tell us about these two suggestions?</a:t>
            </a:r>
          </a:p>
        </p:txBody>
      </p:sp>
      <p:pic>
        <p:nvPicPr>
          <p:cNvPr id="2050" name="Picture 2" descr="C:\Documents and Settings\sprofio\Local Settings\Temporary Internet Files\Content.IE5\FRXPKH4E\MC900089410[1].wmf"/>
          <p:cNvPicPr>
            <a:picLocks noChangeAspect="1" noChangeArrowheads="1"/>
          </p:cNvPicPr>
          <p:nvPr/>
        </p:nvPicPr>
        <p:blipFill>
          <a:blip r:embed="rId4" cstate="print"/>
          <a:srcRect/>
          <a:stretch>
            <a:fillRect/>
          </a:stretch>
        </p:blipFill>
        <p:spPr bwMode="auto">
          <a:xfrm>
            <a:off x="304800" y="2362200"/>
            <a:ext cx="1733702" cy="10680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20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2000"/>
                                        <p:tgtEl>
                                          <p:spTgt spid="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2000"/>
                                        <p:tgtEl>
                                          <p:spTgt spid="3">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Plots</a:t>
            </a:r>
            <a:endParaRPr lang="en-US" dirty="0"/>
          </a:p>
        </p:txBody>
      </p:sp>
      <p:sp>
        <p:nvSpPr>
          <p:cNvPr id="3" name="Content Placeholder 2"/>
          <p:cNvSpPr>
            <a:spLocks noGrp="1"/>
          </p:cNvSpPr>
          <p:nvPr>
            <p:ph idx="1"/>
          </p:nvPr>
        </p:nvSpPr>
        <p:spPr/>
        <p:txBody>
          <a:bodyPr/>
          <a:lstStyle/>
          <a:p>
            <a:r>
              <a:rPr lang="en-US" dirty="0" smtClean="0"/>
              <a:t>One of the simplest graphs to construct</a:t>
            </a:r>
          </a:p>
          <a:p>
            <a:r>
              <a:rPr lang="en-US" dirty="0" smtClean="0"/>
              <a:t>Each data value is shown as a dot (or X) above its location on a number line</a:t>
            </a:r>
          </a:p>
          <a:p>
            <a:r>
              <a:rPr lang="en-US" dirty="0" smtClean="0"/>
              <a:t>AP Statistics class first quiz scores</a:t>
            </a:r>
            <a:endParaRPr lang="en-US" dirty="0"/>
          </a:p>
        </p:txBody>
      </p:sp>
      <p:pic>
        <p:nvPicPr>
          <p:cNvPr id="4" name="Picture 3" descr="unimodal dot plot0001.jpg"/>
          <p:cNvPicPr>
            <a:picLocks noChangeAspect="1"/>
          </p:cNvPicPr>
          <p:nvPr/>
        </p:nvPicPr>
        <p:blipFill>
          <a:blip r:embed="rId2" cstate="print"/>
          <a:stretch>
            <a:fillRect/>
          </a:stretch>
        </p:blipFill>
        <p:spPr>
          <a:xfrm>
            <a:off x="1219200" y="3962400"/>
            <a:ext cx="5568958" cy="242773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this Data Plot</a:t>
            </a:r>
            <a:endParaRPr lang="en-US" dirty="0"/>
          </a:p>
        </p:txBody>
      </p:sp>
      <p:sp>
        <p:nvSpPr>
          <p:cNvPr id="3" name="Content Placeholder 2"/>
          <p:cNvSpPr>
            <a:spLocks noGrp="1"/>
          </p:cNvSpPr>
          <p:nvPr>
            <p:ph idx="1"/>
          </p:nvPr>
        </p:nvSpPr>
        <p:spPr/>
        <p:txBody>
          <a:bodyPr/>
          <a:lstStyle/>
          <a:p>
            <a:r>
              <a:rPr lang="en-US" dirty="0" smtClean="0"/>
              <a:t>AP Statistics class’ first quiz score</a:t>
            </a:r>
            <a:endParaRPr lang="en-US" dirty="0"/>
          </a:p>
        </p:txBody>
      </p:sp>
      <p:pic>
        <p:nvPicPr>
          <p:cNvPr id="4" name="Picture 3" descr="unimodal dot plot0001.jpg"/>
          <p:cNvPicPr>
            <a:picLocks noChangeAspect="1"/>
          </p:cNvPicPr>
          <p:nvPr/>
        </p:nvPicPr>
        <p:blipFill>
          <a:blip r:embed="rId2" cstate="print"/>
          <a:stretch>
            <a:fillRect/>
          </a:stretch>
        </p:blipFill>
        <p:spPr>
          <a:xfrm>
            <a:off x="1447800" y="2819400"/>
            <a:ext cx="5568958" cy="2427732"/>
          </a:xfrm>
          <a:prstGeom prst="rect">
            <a:avLst/>
          </a:prstGeom>
        </p:spPr>
      </p:pic>
    </p:spTree>
    <p:extLst>
      <p:ext uri="{BB962C8B-B14F-4D97-AF65-F5344CB8AC3E}">
        <p14:creationId xmlns:p14="http://schemas.microsoft.com/office/powerpoint/2010/main" val="1300264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and Leaf Plots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Easy for smaller data sets</a:t>
            </a:r>
          </a:p>
          <a:p>
            <a:r>
              <a:rPr lang="en-US" dirty="0" smtClean="0"/>
              <a:t>A group of AP Statistics students made a survey – selected a random sample of 20 female students recording the number of pairs of shoes they owned</a:t>
            </a:r>
          </a:p>
          <a:p>
            <a:pPr>
              <a:buNone/>
            </a:pPr>
            <a:r>
              <a:rPr lang="en-US" dirty="0" smtClean="0"/>
              <a:t>	50    26    26  31  57  19  24  22  23  38</a:t>
            </a:r>
          </a:p>
          <a:p>
            <a:pPr>
              <a:buNone/>
            </a:pPr>
            <a:r>
              <a:rPr lang="en-US" dirty="0" smtClean="0"/>
              <a:t>    13   50     13   34   23   30  49  13   15  51</a:t>
            </a:r>
          </a:p>
          <a:p>
            <a:pPr>
              <a:buNone/>
            </a:pPr>
            <a:endParaRPr lang="en-US" dirty="0" smtClean="0"/>
          </a:p>
          <a:p>
            <a:pPr>
              <a:buNone/>
            </a:pPr>
            <a:r>
              <a:rPr lang="en-US" dirty="0" smtClean="0"/>
              <a:t>1.)  Make stems (minimum of 5)</a:t>
            </a:r>
          </a:p>
          <a:p>
            <a:pPr>
              <a:buNone/>
            </a:pPr>
            <a:r>
              <a:rPr lang="en-US" dirty="0" smtClean="0"/>
              <a:t>2.)  Add leaves</a:t>
            </a:r>
          </a:p>
          <a:p>
            <a:pPr>
              <a:buNone/>
            </a:pPr>
            <a:r>
              <a:rPr lang="en-US" dirty="0" smtClean="0"/>
              <a:t>3.)  Order Leaves</a:t>
            </a:r>
          </a:p>
          <a:p>
            <a:pPr>
              <a:buNone/>
            </a:pPr>
            <a:r>
              <a:rPr lang="en-US" dirty="0" smtClean="0"/>
              <a:t>4.)  Add a key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m and leaf plot0001.jpg"/>
          <p:cNvPicPr>
            <a:picLocks noChangeAspect="1"/>
          </p:cNvPicPr>
          <p:nvPr/>
        </p:nvPicPr>
        <p:blipFill>
          <a:blip r:embed="rId2" cstate="print"/>
          <a:stretch>
            <a:fillRect/>
          </a:stretch>
        </p:blipFill>
        <p:spPr>
          <a:xfrm>
            <a:off x="4114800" y="609600"/>
            <a:ext cx="4800600" cy="4297417"/>
          </a:xfrm>
          <a:prstGeom prst="rect">
            <a:avLst/>
          </a:prstGeom>
        </p:spPr>
      </p:pic>
      <p:sp>
        <p:nvSpPr>
          <p:cNvPr id="2" name="Title 1"/>
          <p:cNvSpPr>
            <a:spLocks noGrp="1"/>
          </p:cNvSpPr>
          <p:nvPr>
            <p:ph type="title"/>
          </p:nvPr>
        </p:nvSpPr>
        <p:spPr/>
        <p:txBody>
          <a:bodyPr/>
          <a:lstStyle/>
          <a:p>
            <a:r>
              <a:rPr lang="en-US" dirty="0" smtClean="0"/>
              <a:t>Back to Back Stem Plot</a:t>
            </a:r>
            <a:endParaRPr lang="en-US" dirty="0"/>
          </a:p>
        </p:txBody>
      </p:sp>
      <p:sp>
        <p:nvSpPr>
          <p:cNvPr id="3" name="Content Placeholder 2"/>
          <p:cNvSpPr>
            <a:spLocks noGrp="1"/>
          </p:cNvSpPr>
          <p:nvPr>
            <p:ph idx="1"/>
          </p:nvPr>
        </p:nvSpPr>
        <p:spPr>
          <a:xfrm>
            <a:off x="228600" y="1371600"/>
            <a:ext cx="5410200" cy="5105400"/>
          </a:xfrm>
        </p:spPr>
        <p:txBody>
          <a:bodyPr>
            <a:normAutofit/>
          </a:bodyPr>
          <a:lstStyle/>
          <a:p>
            <a:r>
              <a:rPr lang="en-US" dirty="0" smtClean="0"/>
              <a:t>They did the same</a:t>
            </a:r>
          </a:p>
          <a:p>
            <a:pPr>
              <a:buNone/>
            </a:pPr>
            <a:r>
              <a:rPr lang="en-US" dirty="0" smtClean="0"/>
              <a:t>survey for the males</a:t>
            </a:r>
          </a:p>
          <a:p>
            <a:pPr>
              <a:buNone/>
            </a:pPr>
            <a:r>
              <a:rPr lang="en-US" dirty="0" smtClean="0"/>
              <a:t>	14  7  6  5  12  38  </a:t>
            </a:r>
          </a:p>
          <a:p>
            <a:pPr>
              <a:buNone/>
            </a:pPr>
            <a:r>
              <a:rPr lang="en-US" dirty="0" smtClean="0"/>
              <a:t>	8  7  10  10</a:t>
            </a:r>
          </a:p>
          <a:p>
            <a:pPr>
              <a:buNone/>
            </a:pPr>
            <a:r>
              <a:rPr lang="en-US" dirty="0" smtClean="0"/>
              <a:t>     10  11  4   5  22  </a:t>
            </a:r>
          </a:p>
          <a:p>
            <a:pPr>
              <a:buNone/>
            </a:pPr>
            <a:r>
              <a:rPr lang="en-US" dirty="0" smtClean="0"/>
              <a:t>	7  5  10  35  7</a:t>
            </a:r>
          </a:p>
          <a:p>
            <a:r>
              <a:rPr lang="en-US" dirty="0" smtClean="0"/>
              <a:t>They then made a back to back stem plot of males and females</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and “LEAF” Plot</a:t>
            </a:r>
            <a:endParaRPr lang="en-US" dirty="0"/>
          </a:p>
        </p:txBody>
      </p:sp>
      <p:sp>
        <p:nvSpPr>
          <p:cNvPr id="3" name="Content Placeholder 2"/>
          <p:cNvSpPr>
            <a:spLocks noGrp="1"/>
          </p:cNvSpPr>
          <p:nvPr>
            <p:ph idx="1"/>
          </p:nvPr>
        </p:nvSpPr>
        <p:spPr/>
        <p:txBody>
          <a:bodyPr/>
          <a:lstStyle/>
          <a:p>
            <a:r>
              <a:rPr lang="en-US" dirty="0" smtClean="0"/>
              <a:t>Measure your leaf</a:t>
            </a:r>
          </a:p>
          <a:p>
            <a:r>
              <a:rPr lang="en-US" dirty="0" smtClean="0"/>
              <a:t>Write its length on the board</a:t>
            </a:r>
          </a:p>
          <a:p>
            <a:r>
              <a:rPr lang="en-US" dirty="0" smtClean="0"/>
              <a:t>Collect the class data</a:t>
            </a:r>
          </a:p>
          <a:p>
            <a:r>
              <a:rPr lang="en-US" dirty="0" smtClean="0"/>
              <a:t>Create a </a:t>
            </a:r>
            <a:r>
              <a:rPr lang="en-US" dirty="0" err="1" smtClean="0"/>
              <a:t>stemplot</a:t>
            </a:r>
            <a:r>
              <a:rPr lang="en-US" dirty="0" smtClean="0"/>
              <a:t> from </a:t>
            </a:r>
          </a:p>
          <a:p>
            <a:pPr marL="0" indent="0">
              <a:buNone/>
            </a:pPr>
            <a:r>
              <a:rPr lang="en-US" dirty="0" smtClean="0"/>
              <a:t>the class data</a:t>
            </a:r>
          </a:p>
          <a:p>
            <a:pPr marL="0" indent="0">
              <a:buNone/>
            </a:pPr>
            <a:r>
              <a:rPr lang="en-US" dirty="0" smtClean="0"/>
              <a:t>Don’t forget the KEY!</a:t>
            </a:r>
          </a:p>
        </p:txBody>
      </p:sp>
      <p:pic>
        <p:nvPicPr>
          <p:cNvPr id="3074" name="Picture 2" descr="C:\Program Files\Microsoft Office\MEDIA\CAGCAT10\j029889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218127"/>
            <a:ext cx="1806854" cy="15782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mchildrey\Local Settings\Temporary Internet Files\Content.IE5\CB9YPTZG\lea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5052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19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a:t>
            </a:r>
            <a:endParaRPr lang="en-US" dirty="0"/>
          </a:p>
        </p:txBody>
      </p:sp>
      <p:sp>
        <p:nvSpPr>
          <p:cNvPr id="3" name="Content Placeholder 2"/>
          <p:cNvSpPr>
            <a:spLocks noGrp="1"/>
          </p:cNvSpPr>
          <p:nvPr>
            <p:ph idx="1"/>
          </p:nvPr>
        </p:nvSpPr>
        <p:spPr/>
        <p:txBody>
          <a:bodyPr/>
          <a:lstStyle/>
          <a:p>
            <a:r>
              <a:rPr lang="en-US" dirty="0" smtClean="0"/>
              <a:t>Most common graph of the distribution of a </a:t>
            </a:r>
            <a:r>
              <a:rPr lang="en-US" dirty="0" smtClean="0"/>
              <a:t>quantitative </a:t>
            </a:r>
            <a:r>
              <a:rPr lang="en-US" dirty="0" smtClean="0"/>
              <a:t>variable</a:t>
            </a:r>
          </a:p>
          <a:p>
            <a:pPr marL="0" indent="0">
              <a:buNone/>
            </a:pPr>
            <a:endParaRPr lang="en-US" dirty="0"/>
          </a:p>
        </p:txBody>
      </p:sp>
      <p:pic>
        <p:nvPicPr>
          <p:cNvPr id="4" name="Picture 3" descr="histogram0001.jpg"/>
          <p:cNvPicPr>
            <a:picLocks noChangeAspect="1"/>
          </p:cNvPicPr>
          <p:nvPr/>
        </p:nvPicPr>
        <p:blipFill>
          <a:blip r:embed="rId2" cstate="print"/>
          <a:stretch>
            <a:fillRect/>
          </a:stretch>
        </p:blipFill>
        <p:spPr>
          <a:xfrm>
            <a:off x="2743200" y="2819400"/>
            <a:ext cx="5035031" cy="337947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Analyze this!</a:t>
            </a:r>
            <a:endParaRPr lang="en-US" dirty="0"/>
          </a:p>
        </p:txBody>
      </p:sp>
      <p:sp>
        <p:nvSpPr>
          <p:cNvPr id="6" name="Content Placeholder 5"/>
          <p:cNvSpPr>
            <a:spLocks noGrp="1"/>
          </p:cNvSpPr>
          <p:nvPr>
            <p:ph idx="1"/>
          </p:nvPr>
        </p:nvSpPr>
        <p:spPr>
          <a:xfrm>
            <a:off x="457200" y="1371600"/>
            <a:ext cx="8229600" cy="5257800"/>
          </a:xfrm>
        </p:spPr>
        <p:txBody>
          <a:bodyPr>
            <a:normAutofit/>
          </a:bodyPr>
          <a:lstStyle/>
          <a:p>
            <a:r>
              <a:rPr lang="en-US" dirty="0" smtClean="0"/>
              <a:t>The histogram below shows the distributions of the percents of women aged 15 and over who have never married in each of the 50 states and the District of Columbia.</a:t>
            </a:r>
          </a:p>
          <a:p>
            <a:endParaRPr lang="en-US" dirty="0"/>
          </a:p>
          <a:p>
            <a:endParaRPr lang="en-US" dirty="0" smtClean="0"/>
          </a:p>
          <a:p>
            <a:endParaRPr lang="en-US" dirty="0"/>
          </a:p>
          <a:p>
            <a:endParaRPr lang="en-US" dirty="0" smtClean="0"/>
          </a:p>
          <a:p>
            <a:r>
              <a:rPr lang="en-US" dirty="0" smtClean="0"/>
              <a:t>SOCS!!</a:t>
            </a:r>
            <a:endParaRPr lang="en-US" dirty="0"/>
          </a:p>
        </p:txBody>
      </p:sp>
      <p:pic>
        <p:nvPicPr>
          <p:cNvPr id="7" name="Picture 6" descr="women not married data.jpg"/>
          <p:cNvPicPr>
            <a:picLocks noChangeAspect="1"/>
          </p:cNvPicPr>
          <p:nvPr/>
        </p:nvPicPr>
        <p:blipFill>
          <a:blip r:embed="rId2" cstate="print"/>
          <a:stretch>
            <a:fillRect/>
          </a:stretch>
        </p:blipFill>
        <p:spPr>
          <a:xfrm>
            <a:off x="3505199" y="3352800"/>
            <a:ext cx="4233291" cy="3304032"/>
          </a:xfrm>
          <a:prstGeom prst="rect">
            <a:avLst/>
          </a:prstGeom>
        </p:spPr>
      </p:pic>
      <p:pic>
        <p:nvPicPr>
          <p:cNvPr id="17410" name="Picture 2" descr="C:\Documents and Settings\sprofio\Local Settings\Temporary Internet Files\Content.IE5\7HMT1H2F\MP900409598[1].jpg"/>
          <p:cNvPicPr>
            <a:picLocks noChangeAspect="1" noChangeArrowheads="1"/>
          </p:cNvPicPr>
          <p:nvPr/>
        </p:nvPicPr>
        <p:blipFill>
          <a:blip r:embed="rId3" cstate="print"/>
          <a:srcRect/>
          <a:stretch>
            <a:fillRect/>
          </a:stretch>
        </p:blipFill>
        <p:spPr bwMode="auto">
          <a:xfrm>
            <a:off x="1066800" y="3581400"/>
            <a:ext cx="1448916" cy="2172314"/>
          </a:xfrm>
          <a:prstGeom prst="rect">
            <a:avLst/>
          </a:prstGeom>
          <a:noFill/>
        </p:spPr>
      </p:pic>
    </p:spTree>
    <p:extLst>
      <p:ext uri="{BB962C8B-B14F-4D97-AF65-F5344CB8AC3E}">
        <p14:creationId xmlns:p14="http://schemas.microsoft.com/office/powerpoint/2010/main" val="1080044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2514"/>
            <a:ext cx="8763000" cy="1044286"/>
          </a:xfrm>
        </p:spPr>
        <p:txBody>
          <a:bodyPr>
            <a:normAutofit/>
          </a:bodyPr>
          <a:lstStyle/>
          <a:p>
            <a:r>
              <a:rPr lang="en-US" b="1" dirty="0" smtClean="0">
                <a:solidFill>
                  <a:schemeClr val="accent2"/>
                </a:solidFill>
                <a:effectLst>
                  <a:outerShdw blurRad="38100" dist="38100" dir="2700000" algn="tl">
                    <a:srgbClr val="C0C0C0"/>
                  </a:outerShdw>
                </a:effectLst>
              </a:rPr>
              <a:t>Histograms</a:t>
            </a:r>
            <a:endParaRPr lang="en-US" b="1" dirty="0">
              <a:solidFill>
                <a:schemeClr val="accent2"/>
              </a:solidFill>
              <a:effectLst>
                <a:outerShdw blurRad="38100" dist="38100" dir="2700000" algn="tl">
                  <a:srgbClr val="C0C0C0"/>
                </a:outerShdw>
              </a:effectLst>
            </a:endParaRPr>
          </a:p>
        </p:txBody>
      </p:sp>
      <p:sp>
        <p:nvSpPr>
          <p:cNvPr id="83972" name="Rectangle 4"/>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83974" name="Rectangle 6"/>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83975" name="Rectangle 7"/>
          <p:cNvSpPr>
            <a:spLocks noChangeArrowheads="1"/>
          </p:cNvSpPr>
          <p:nvPr/>
        </p:nvSpPr>
        <p:spPr bwMode="auto">
          <a:xfrm>
            <a:off x="0" y="1200150"/>
            <a:ext cx="9144000" cy="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sp>
        <p:nvSpPr>
          <p:cNvPr id="83977" name="Rectangle 9"/>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83978" name="Rectangle 10"/>
          <p:cNvSpPr>
            <a:spLocks noChangeArrowheads="1"/>
          </p:cNvSpPr>
          <p:nvPr/>
        </p:nvSpPr>
        <p:spPr bwMode="auto">
          <a:xfrm>
            <a:off x="0" y="1143000"/>
            <a:ext cx="9144000" cy="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23555"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sp>
        <p:nvSpPr>
          <p:cNvPr id="2" name="TextBox 1"/>
          <p:cNvSpPr txBox="1"/>
          <p:nvPr/>
        </p:nvSpPr>
        <p:spPr>
          <a:xfrm>
            <a:off x="284019" y="876299"/>
            <a:ext cx="8458200" cy="4154984"/>
          </a:xfrm>
          <a:prstGeom prst="rect">
            <a:avLst/>
          </a:prstGeom>
          <a:noFill/>
        </p:spPr>
        <p:txBody>
          <a:bodyPr wrap="square" rtlCol="0">
            <a:spAutoFit/>
          </a:bodyPr>
          <a:lstStyle/>
          <a:p>
            <a:pPr fontAlgn="base">
              <a:spcBef>
                <a:spcPct val="0"/>
              </a:spcBef>
              <a:spcAft>
                <a:spcPct val="0"/>
              </a:spcAft>
            </a:pPr>
            <a:r>
              <a:rPr lang="en-US" sz="2400" b="1" dirty="0" smtClean="0">
                <a:solidFill>
                  <a:prstClr val="black"/>
                </a:solidFill>
                <a:latin typeface="Arial" charset="0"/>
              </a:rPr>
              <a:t>How to:  </a:t>
            </a:r>
          </a:p>
          <a:p>
            <a:pPr fontAlgn="base">
              <a:spcBef>
                <a:spcPct val="0"/>
              </a:spcBef>
              <a:spcAft>
                <a:spcPct val="0"/>
              </a:spcAft>
            </a:pPr>
            <a:r>
              <a:rPr lang="en-US" sz="2400" dirty="0" smtClean="0">
                <a:solidFill>
                  <a:prstClr val="black"/>
                </a:solidFill>
                <a:latin typeface="Arial" charset="0"/>
              </a:rPr>
              <a:t>1 – Div</a:t>
            </a:r>
            <a:r>
              <a:rPr lang="en-US" sz="2400" dirty="0">
                <a:solidFill>
                  <a:prstClr val="black"/>
                </a:solidFill>
                <a:latin typeface="Arial" charset="0"/>
              </a:rPr>
              <a:t>i</a:t>
            </a:r>
            <a:r>
              <a:rPr lang="en-US" sz="2400" dirty="0" smtClean="0">
                <a:solidFill>
                  <a:prstClr val="black"/>
                </a:solidFill>
                <a:latin typeface="Arial" charset="0"/>
              </a:rPr>
              <a:t>de the range of the data into classes of </a:t>
            </a:r>
            <a:r>
              <a:rPr lang="en-US" sz="2400" u="sng" dirty="0" smtClean="0">
                <a:solidFill>
                  <a:srgbClr val="FF0000"/>
                </a:solidFill>
                <a:latin typeface="Arial" charset="0"/>
              </a:rPr>
              <a:t>EQUAL</a:t>
            </a:r>
            <a:r>
              <a:rPr lang="en-US" sz="2400" dirty="0" smtClean="0">
                <a:solidFill>
                  <a:prstClr val="black"/>
                </a:solidFill>
                <a:latin typeface="Arial" charset="0"/>
              </a:rPr>
              <a:t> width.</a:t>
            </a:r>
            <a:endParaRPr lang="en-US" sz="2400" dirty="0">
              <a:solidFill>
                <a:prstClr val="black"/>
              </a:solidFill>
              <a:latin typeface="Arial" charset="0"/>
            </a:endParaRPr>
          </a:p>
          <a:p>
            <a:pPr fontAlgn="base">
              <a:spcBef>
                <a:spcPct val="0"/>
              </a:spcBef>
              <a:spcAft>
                <a:spcPct val="0"/>
              </a:spcAft>
            </a:pPr>
            <a:r>
              <a:rPr lang="en-US" sz="2400" dirty="0" smtClean="0">
                <a:solidFill>
                  <a:prstClr val="black"/>
                </a:solidFill>
                <a:latin typeface="Arial" charset="0"/>
              </a:rPr>
              <a:t>2 – </a:t>
            </a:r>
            <a:r>
              <a:rPr lang="en-US" sz="2400" u="sng" dirty="0" smtClean="0">
                <a:solidFill>
                  <a:srgbClr val="FF0000"/>
                </a:solidFill>
                <a:latin typeface="Arial" charset="0"/>
              </a:rPr>
              <a:t>LABEL</a:t>
            </a:r>
            <a:r>
              <a:rPr lang="en-US" sz="2400" dirty="0" smtClean="0">
                <a:solidFill>
                  <a:prstClr val="black"/>
                </a:solidFill>
                <a:latin typeface="Arial" charset="0"/>
              </a:rPr>
              <a:t> and </a:t>
            </a:r>
            <a:r>
              <a:rPr lang="en-US" sz="2400" u="sng" dirty="0" smtClean="0">
                <a:solidFill>
                  <a:srgbClr val="FF0000"/>
                </a:solidFill>
                <a:latin typeface="Arial" charset="0"/>
              </a:rPr>
              <a:t>SCALE</a:t>
            </a:r>
            <a:r>
              <a:rPr lang="en-US" sz="2400" dirty="0" smtClean="0">
                <a:solidFill>
                  <a:prstClr val="black"/>
                </a:solidFill>
                <a:latin typeface="Arial" charset="0"/>
              </a:rPr>
              <a:t> axes then </a:t>
            </a:r>
            <a:r>
              <a:rPr lang="en-US" sz="2400" u="sng" dirty="0" smtClean="0">
                <a:solidFill>
                  <a:prstClr val="black"/>
                </a:solidFill>
                <a:latin typeface="Arial" charset="0"/>
              </a:rPr>
              <a:t>draw</a:t>
            </a:r>
            <a:r>
              <a:rPr lang="en-US" sz="2400" dirty="0" smtClean="0">
                <a:solidFill>
                  <a:prstClr val="black"/>
                </a:solidFill>
                <a:latin typeface="Arial" charset="0"/>
              </a:rPr>
              <a:t> graph.</a:t>
            </a:r>
          </a:p>
          <a:p>
            <a:pPr fontAlgn="base">
              <a:spcBef>
                <a:spcPct val="0"/>
              </a:spcBef>
              <a:spcAft>
                <a:spcPct val="0"/>
              </a:spcAft>
            </a:pPr>
            <a:r>
              <a:rPr lang="en-US" sz="2400" dirty="0" smtClean="0">
                <a:solidFill>
                  <a:prstClr val="black"/>
                </a:solidFill>
                <a:latin typeface="Arial" charset="0"/>
              </a:rPr>
              <a:t>3 – Draw a bar that represents the count (or %) in each class.</a:t>
            </a:r>
          </a:p>
          <a:p>
            <a:pPr fontAlgn="base">
              <a:spcBef>
                <a:spcPct val="0"/>
              </a:spcBef>
              <a:spcAft>
                <a:spcPct val="0"/>
              </a:spcAft>
            </a:pPr>
            <a:endParaRPr lang="en-US" sz="2400" dirty="0">
              <a:solidFill>
                <a:prstClr val="black"/>
              </a:solidFill>
              <a:latin typeface="Arial" charset="0"/>
            </a:endParaRPr>
          </a:p>
          <a:p>
            <a:pPr fontAlgn="base">
              <a:spcBef>
                <a:spcPct val="0"/>
              </a:spcBef>
              <a:spcAft>
                <a:spcPct val="0"/>
              </a:spcAft>
            </a:pPr>
            <a:r>
              <a:rPr lang="en-US" sz="2400" b="1" dirty="0" smtClean="0">
                <a:solidFill>
                  <a:prstClr val="black"/>
                </a:solidFill>
                <a:latin typeface="Arial" charset="0"/>
              </a:rPr>
              <a:t>Tips:</a:t>
            </a:r>
          </a:p>
          <a:p>
            <a:pPr marL="342900" indent="-342900" fontAlgn="base">
              <a:spcBef>
                <a:spcPct val="0"/>
              </a:spcBef>
              <a:spcAft>
                <a:spcPct val="0"/>
              </a:spcAft>
              <a:buFont typeface="Arial" pitchFamily="34" charset="0"/>
              <a:buChar char="•"/>
            </a:pPr>
            <a:r>
              <a:rPr lang="en-US" sz="2400" dirty="0" smtClean="0">
                <a:solidFill>
                  <a:prstClr val="black"/>
                </a:solidFill>
                <a:latin typeface="Arial" charset="0"/>
              </a:rPr>
              <a:t>There is no set number of classes, but </a:t>
            </a:r>
            <a:r>
              <a:rPr lang="en-US" sz="2400" dirty="0" smtClean="0">
                <a:solidFill>
                  <a:srgbClr val="FF0000"/>
                </a:solidFill>
                <a:latin typeface="Arial" charset="0"/>
              </a:rPr>
              <a:t>5</a:t>
            </a:r>
            <a:r>
              <a:rPr lang="en-US" sz="2400" dirty="0" smtClean="0">
                <a:solidFill>
                  <a:prstClr val="black"/>
                </a:solidFill>
                <a:latin typeface="Arial" charset="0"/>
              </a:rPr>
              <a:t> is good minimum.</a:t>
            </a:r>
          </a:p>
          <a:p>
            <a:pPr marL="342900" indent="-342900" fontAlgn="base">
              <a:spcBef>
                <a:spcPct val="0"/>
              </a:spcBef>
              <a:spcAft>
                <a:spcPct val="0"/>
              </a:spcAft>
              <a:buFont typeface="Arial" pitchFamily="34" charset="0"/>
              <a:buChar char="•"/>
            </a:pPr>
            <a:r>
              <a:rPr lang="en-US" sz="2400" dirty="0" smtClean="0">
                <a:solidFill>
                  <a:prstClr val="black"/>
                </a:solidFill>
                <a:latin typeface="Arial" charset="0"/>
              </a:rPr>
              <a:t>Classes must have equal </a:t>
            </a:r>
            <a:r>
              <a:rPr lang="en-US" sz="2400" u="sng" dirty="0" smtClean="0">
                <a:solidFill>
                  <a:srgbClr val="FF0000"/>
                </a:solidFill>
                <a:latin typeface="Arial" charset="0"/>
              </a:rPr>
              <a:t>width</a:t>
            </a:r>
            <a:r>
              <a:rPr lang="en-US" sz="2400" dirty="0" smtClean="0">
                <a:solidFill>
                  <a:srgbClr val="FF0000"/>
                </a:solidFill>
                <a:latin typeface="Arial" charset="0"/>
              </a:rPr>
              <a:t>!</a:t>
            </a:r>
          </a:p>
          <a:p>
            <a:pPr marL="342900" indent="-342900" fontAlgn="base">
              <a:spcBef>
                <a:spcPct val="0"/>
              </a:spcBef>
              <a:spcAft>
                <a:spcPct val="0"/>
              </a:spcAft>
              <a:buFont typeface="Arial" pitchFamily="34" charset="0"/>
              <a:buChar char="•"/>
            </a:pPr>
            <a:r>
              <a:rPr lang="en-US" sz="2400" dirty="0" smtClean="0">
                <a:solidFill>
                  <a:prstClr val="black"/>
                </a:solidFill>
                <a:latin typeface="Arial" charset="0"/>
              </a:rPr>
              <a:t>There should be </a:t>
            </a:r>
            <a:r>
              <a:rPr lang="en-US" sz="2400" u="sng" dirty="0" smtClean="0">
                <a:solidFill>
                  <a:srgbClr val="FF0000"/>
                </a:solidFill>
                <a:latin typeface="Arial" charset="0"/>
              </a:rPr>
              <a:t>NO SPACE </a:t>
            </a:r>
            <a:r>
              <a:rPr lang="en-US" sz="2400" dirty="0" smtClean="0">
                <a:solidFill>
                  <a:prstClr val="black"/>
                </a:solidFill>
                <a:latin typeface="Arial" charset="0"/>
              </a:rPr>
              <a:t>between bars (unless a class has zero observations).</a:t>
            </a:r>
          </a:p>
        </p:txBody>
      </p:sp>
    </p:spTree>
    <p:extLst>
      <p:ext uri="{BB962C8B-B14F-4D97-AF65-F5344CB8AC3E}">
        <p14:creationId xmlns:p14="http://schemas.microsoft.com/office/powerpoint/2010/main" val="1836086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2514"/>
            <a:ext cx="8763000" cy="1044286"/>
          </a:xfrm>
        </p:spPr>
        <p:txBody>
          <a:bodyPr>
            <a:normAutofit/>
          </a:bodyPr>
          <a:lstStyle/>
          <a:p>
            <a:r>
              <a:rPr lang="en-US" b="1" dirty="0" smtClean="0">
                <a:solidFill>
                  <a:schemeClr val="accent2"/>
                </a:solidFill>
                <a:effectLst>
                  <a:outerShdw blurRad="38100" dist="38100" dir="2700000" algn="tl">
                    <a:srgbClr val="C0C0C0"/>
                  </a:outerShdw>
                </a:effectLst>
              </a:rPr>
              <a:t>More about Shape</a:t>
            </a:r>
            <a:endParaRPr lang="en-US" b="1" dirty="0">
              <a:solidFill>
                <a:schemeClr val="accent2"/>
              </a:solidFill>
              <a:effectLst>
                <a:outerShdw blurRad="38100" dist="38100" dir="2700000" algn="tl">
                  <a:srgbClr val="C0C0C0"/>
                </a:outerShdw>
              </a:effectLst>
            </a:endParaRPr>
          </a:p>
        </p:txBody>
      </p:sp>
      <p:sp>
        <p:nvSpPr>
          <p:cNvPr id="83972" name="Rectangle 4"/>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83974" name="Rectangle 6"/>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83975" name="Rectangle 7"/>
          <p:cNvSpPr>
            <a:spLocks noChangeArrowheads="1"/>
          </p:cNvSpPr>
          <p:nvPr/>
        </p:nvSpPr>
        <p:spPr bwMode="auto">
          <a:xfrm>
            <a:off x="0" y="1200150"/>
            <a:ext cx="9144000" cy="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sp>
        <p:nvSpPr>
          <p:cNvPr id="83977" name="Rectangle 9"/>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83978" name="Rectangle 10"/>
          <p:cNvSpPr>
            <a:spLocks noChangeArrowheads="1"/>
          </p:cNvSpPr>
          <p:nvPr/>
        </p:nvSpPr>
        <p:spPr bwMode="auto">
          <a:xfrm>
            <a:off x="0" y="1143000"/>
            <a:ext cx="9144000" cy="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2800">
              <a:solidFill>
                <a:prstClr val="black"/>
              </a:solidFill>
              <a:latin typeface="Arial" charset="0"/>
            </a:endParaRPr>
          </a:p>
        </p:txBody>
      </p:sp>
      <p:sp>
        <p:nvSpPr>
          <p:cNvPr id="23555"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endParaRPr>
          </a:p>
        </p:txBody>
      </p:sp>
      <p:sp>
        <p:nvSpPr>
          <p:cNvPr id="2" name="TextBox 1"/>
          <p:cNvSpPr txBox="1"/>
          <p:nvPr/>
        </p:nvSpPr>
        <p:spPr>
          <a:xfrm>
            <a:off x="329046" y="1066800"/>
            <a:ext cx="8458200" cy="5786199"/>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latin typeface="Arial" charset="0"/>
              </a:rPr>
              <a:t>When describing the shape of a distribution, you should focus on the main features – major peaks, outliers, and symmetry or </a:t>
            </a:r>
            <a:r>
              <a:rPr lang="en-US" sz="2400" dirty="0" err="1" smtClean="0">
                <a:solidFill>
                  <a:prstClr val="black"/>
                </a:solidFill>
                <a:latin typeface="Arial" charset="0"/>
              </a:rPr>
              <a:t>skewness</a:t>
            </a:r>
            <a:r>
              <a:rPr lang="en-US" sz="2400" dirty="0" smtClean="0">
                <a:solidFill>
                  <a:prstClr val="black"/>
                </a:solidFill>
                <a:latin typeface="Arial" charset="0"/>
              </a:rPr>
              <a:t>.  Also note if there are clusters or gaps.</a:t>
            </a:r>
          </a:p>
          <a:p>
            <a:pPr fontAlgn="base">
              <a:spcBef>
                <a:spcPct val="0"/>
              </a:spcBef>
              <a:spcAft>
                <a:spcPct val="0"/>
              </a:spcAft>
            </a:pPr>
            <a:endParaRPr lang="en-US" sz="1600" b="1" dirty="0">
              <a:solidFill>
                <a:prstClr val="black"/>
              </a:solidFill>
              <a:latin typeface="Arial" charset="0"/>
            </a:endParaRPr>
          </a:p>
          <a:p>
            <a:pPr fontAlgn="base">
              <a:spcBef>
                <a:spcPct val="0"/>
              </a:spcBef>
              <a:spcAft>
                <a:spcPct val="0"/>
              </a:spcAft>
            </a:pPr>
            <a:r>
              <a:rPr lang="en-US" sz="2400" b="1" dirty="0" smtClean="0">
                <a:solidFill>
                  <a:prstClr val="black"/>
                </a:solidFill>
                <a:latin typeface="Arial" charset="0"/>
              </a:rPr>
              <a:t>Symmetric – </a:t>
            </a:r>
            <a:r>
              <a:rPr lang="en-US" sz="2400" dirty="0" smtClean="0">
                <a:solidFill>
                  <a:prstClr val="black"/>
                </a:solidFill>
                <a:latin typeface="Arial" charset="0"/>
              </a:rPr>
              <a:t>a distribution is roughly symmetric if the right and left sides of the graph are approximately mirror images of each other.</a:t>
            </a:r>
            <a:r>
              <a:rPr lang="en-US" b="1" dirty="0" smtClean="0">
                <a:solidFill>
                  <a:prstClr val="black"/>
                </a:solidFill>
                <a:latin typeface="Arial" charset="0"/>
              </a:rPr>
              <a:t>       Example:</a:t>
            </a:r>
          </a:p>
          <a:p>
            <a:pPr fontAlgn="base">
              <a:spcBef>
                <a:spcPct val="0"/>
              </a:spcBef>
              <a:spcAft>
                <a:spcPct val="0"/>
              </a:spcAft>
            </a:pPr>
            <a:r>
              <a:rPr lang="en-US" sz="2400" b="1" dirty="0" smtClean="0">
                <a:solidFill>
                  <a:prstClr val="black"/>
                </a:solidFill>
                <a:latin typeface="Arial" charset="0"/>
              </a:rPr>
              <a:t>Skewed Right – </a:t>
            </a:r>
            <a:r>
              <a:rPr lang="en-US" sz="2400" dirty="0" smtClean="0">
                <a:solidFill>
                  <a:prstClr val="black"/>
                </a:solidFill>
                <a:latin typeface="Arial" charset="0"/>
              </a:rPr>
              <a:t>a distribution is skewed right if the right side of the graph is much longer than the left side.</a:t>
            </a:r>
          </a:p>
          <a:p>
            <a:pPr fontAlgn="base">
              <a:spcBef>
                <a:spcPct val="0"/>
              </a:spcBef>
              <a:spcAft>
                <a:spcPct val="0"/>
              </a:spcAft>
            </a:pPr>
            <a:r>
              <a:rPr lang="en-US" sz="2400" b="1" dirty="0" smtClean="0">
                <a:solidFill>
                  <a:prstClr val="black"/>
                </a:solidFill>
                <a:latin typeface="Arial" charset="0"/>
              </a:rPr>
              <a:t>      </a:t>
            </a:r>
            <a:r>
              <a:rPr lang="en-US" b="1" dirty="0" smtClean="0">
                <a:solidFill>
                  <a:prstClr val="black"/>
                </a:solidFill>
                <a:latin typeface="Arial" charset="0"/>
              </a:rPr>
              <a:t>Example:</a:t>
            </a:r>
          </a:p>
          <a:p>
            <a:pPr fontAlgn="base">
              <a:spcBef>
                <a:spcPct val="0"/>
              </a:spcBef>
              <a:spcAft>
                <a:spcPct val="0"/>
              </a:spcAft>
            </a:pPr>
            <a:r>
              <a:rPr lang="en-US" sz="2400" b="1" dirty="0" smtClean="0">
                <a:solidFill>
                  <a:prstClr val="black"/>
                </a:solidFill>
                <a:latin typeface="Arial" charset="0"/>
              </a:rPr>
              <a:t>Skewed Left – </a:t>
            </a:r>
            <a:r>
              <a:rPr lang="en-US" sz="2400" dirty="0" smtClean="0">
                <a:solidFill>
                  <a:prstClr val="black"/>
                </a:solidFill>
                <a:latin typeface="Arial" charset="0"/>
              </a:rPr>
              <a:t>a distribution is skewed left if the left side of the graph is much longer than the right side.</a:t>
            </a:r>
            <a:endParaRPr lang="en-US" sz="2400" b="1" dirty="0">
              <a:solidFill>
                <a:prstClr val="black"/>
              </a:solidFill>
              <a:latin typeface="Arial" charset="0"/>
            </a:endParaRPr>
          </a:p>
          <a:p>
            <a:pPr fontAlgn="base">
              <a:spcBef>
                <a:spcPct val="0"/>
              </a:spcBef>
              <a:spcAft>
                <a:spcPct val="0"/>
              </a:spcAft>
            </a:pPr>
            <a:r>
              <a:rPr lang="en-US" sz="2400" b="1" dirty="0">
                <a:solidFill>
                  <a:prstClr val="black"/>
                </a:solidFill>
                <a:latin typeface="Arial" charset="0"/>
              </a:rPr>
              <a:t> </a:t>
            </a:r>
            <a:r>
              <a:rPr lang="en-US" sz="2400" b="1" dirty="0" smtClean="0">
                <a:solidFill>
                  <a:prstClr val="black"/>
                </a:solidFill>
                <a:latin typeface="Arial" charset="0"/>
              </a:rPr>
              <a:t>     </a:t>
            </a:r>
            <a:r>
              <a:rPr lang="en-US" b="1" dirty="0" smtClean="0">
                <a:solidFill>
                  <a:prstClr val="black"/>
                </a:solidFill>
                <a:latin typeface="Arial" charset="0"/>
              </a:rPr>
              <a:t>Example:</a:t>
            </a:r>
          </a:p>
          <a:p>
            <a:pPr fontAlgn="base">
              <a:spcBef>
                <a:spcPct val="0"/>
              </a:spcBef>
              <a:spcAft>
                <a:spcPct val="0"/>
              </a:spcAft>
            </a:pPr>
            <a:endParaRPr lang="en-US" b="1" dirty="0" smtClean="0">
              <a:solidFill>
                <a:prstClr val="black"/>
              </a:solidFill>
              <a:latin typeface="Arial" charset="0"/>
            </a:endParaRPr>
          </a:p>
          <a:p>
            <a:pPr fontAlgn="base">
              <a:spcBef>
                <a:spcPct val="0"/>
              </a:spcBef>
              <a:spcAft>
                <a:spcPct val="0"/>
              </a:spcAft>
            </a:pPr>
            <a:r>
              <a:rPr lang="en-US" sz="2400" b="1" dirty="0" smtClean="0">
                <a:solidFill>
                  <a:srgbClr val="0070C0"/>
                </a:solidFill>
                <a:latin typeface="Arial" charset="0"/>
              </a:rPr>
              <a:t>****   Distributions are SKEWED TOWARD THE TAIL!!</a:t>
            </a:r>
            <a:endParaRPr lang="en-US" sz="2400" dirty="0" smtClean="0">
              <a:solidFill>
                <a:srgbClr val="0070C0"/>
              </a:solidFill>
              <a:latin typeface="Arial" charset="0"/>
            </a:endParaRPr>
          </a:p>
        </p:txBody>
      </p:sp>
    </p:spTree>
    <p:extLst>
      <p:ext uri="{BB962C8B-B14F-4D97-AF65-F5344CB8AC3E}">
        <p14:creationId xmlns:p14="http://schemas.microsoft.com/office/powerpoint/2010/main" val="8111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Graphs vs. Histogram</a:t>
            </a:r>
            <a:endParaRPr lang="en-US" dirty="0"/>
          </a:p>
        </p:txBody>
      </p:sp>
      <p:sp>
        <p:nvSpPr>
          <p:cNvPr id="3" name="Content Placeholder 2"/>
          <p:cNvSpPr>
            <a:spLocks noGrp="1"/>
          </p:cNvSpPr>
          <p:nvPr>
            <p:ph sz="half" idx="1"/>
          </p:nvPr>
        </p:nvSpPr>
        <p:spPr/>
        <p:txBody>
          <a:bodyPr/>
          <a:lstStyle/>
          <a:p>
            <a:pPr>
              <a:buNone/>
            </a:pPr>
            <a:r>
              <a:rPr lang="en-US" dirty="0" smtClean="0"/>
              <a:t>Bar Graphs</a:t>
            </a:r>
          </a:p>
          <a:p>
            <a:r>
              <a:rPr lang="en-US" dirty="0" smtClean="0"/>
              <a:t>Categorical</a:t>
            </a:r>
          </a:p>
          <a:p>
            <a:r>
              <a:rPr lang="en-US" dirty="0" smtClean="0"/>
              <a:t>Spaces into between bars to separate items compared</a:t>
            </a:r>
            <a:endParaRPr lang="en-US" dirty="0"/>
          </a:p>
        </p:txBody>
      </p:sp>
      <p:sp>
        <p:nvSpPr>
          <p:cNvPr id="4" name="Content Placeholder 3"/>
          <p:cNvSpPr>
            <a:spLocks noGrp="1"/>
          </p:cNvSpPr>
          <p:nvPr>
            <p:ph sz="half" idx="2"/>
          </p:nvPr>
        </p:nvSpPr>
        <p:spPr/>
        <p:txBody>
          <a:bodyPr/>
          <a:lstStyle/>
          <a:p>
            <a:pPr>
              <a:buNone/>
            </a:pPr>
            <a:r>
              <a:rPr lang="en-US" dirty="0" smtClean="0"/>
              <a:t>Histograms</a:t>
            </a:r>
          </a:p>
          <a:p>
            <a:r>
              <a:rPr lang="en-US" dirty="0" smtClean="0"/>
              <a:t>Quantitative</a:t>
            </a:r>
          </a:p>
          <a:p>
            <a:r>
              <a:rPr lang="en-US" dirty="0" smtClean="0"/>
              <a:t>No space with equal width</a:t>
            </a:r>
            <a:endParaRPr lang="en-US" dirty="0"/>
          </a:p>
        </p:txBody>
      </p:sp>
    </p:spTree>
    <p:extLst>
      <p:ext uri="{BB962C8B-B14F-4D97-AF65-F5344CB8AC3E}">
        <p14:creationId xmlns:p14="http://schemas.microsoft.com/office/powerpoint/2010/main" val="44503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Displaying Categorical Data &amp; Quantitative Data</a:t>
            </a:r>
            <a:endParaRPr lang="en-US" dirty="0"/>
          </a:p>
        </p:txBody>
      </p:sp>
      <p:sp>
        <p:nvSpPr>
          <p:cNvPr id="3" name="Subtitle 2"/>
          <p:cNvSpPr>
            <a:spLocks noGrp="1"/>
          </p:cNvSpPr>
          <p:nvPr>
            <p:ph type="subTitle" idx="1"/>
          </p:nvPr>
        </p:nvSpPr>
        <p:spPr/>
        <p:txBody>
          <a:bodyPr/>
          <a:lstStyle/>
          <a:p>
            <a:r>
              <a:rPr lang="en-US" dirty="0" smtClean="0"/>
              <a:t>Unit 1 Day 2 Notes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Qualitative Data</a:t>
            </a:r>
            <a:endParaRPr lang="en-US" dirty="0"/>
          </a:p>
        </p:txBody>
      </p:sp>
      <p:sp>
        <p:nvSpPr>
          <p:cNvPr id="3" name="Content Placeholder 2"/>
          <p:cNvSpPr>
            <a:spLocks noGrp="1"/>
          </p:cNvSpPr>
          <p:nvPr>
            <p:ph idx="1"/>
          </p:nvPr>
        </p:nvSpPr>
        <p:spPr/>
        <p:txBody>
          <a:bodyPr/>
          <a:lstStyle/>
          <a:p>
            <a:pPr>
              <a:buNone/>
            </a:pPr>
            <a:r>
              <a:rPr lang="en-US" b="1" dirty="0" smtClean="0"/>
              <a:t>Don’t forget the SOCS!!</a:t>
            </a:r>
          </a:p>
          <a:p>
            <a:r>
              <a:rPr lang="en-US" dirty="0" smtClean="0"/>
              <a:t>Shape</a:t>
            </a:r>
          </a:p>
          <a:p>
            <a:r>
              <a:rPr lang="en-US" dirty="0" smtClean="0"/>
              <a:t>Outliers</a:t>
            </a:r>
          </a:p>
          <a:p>
            <a:r>
              <a:rPr lang="en-US" dirty="0" smtClean="0"/>
              <a:t>Center</a:t>
            </a:r>
          </a:p>
          <a:p>
            <a:r>
              <a:rPr lang="en-US" dirty="0" smtClean="0"/>
              <a:t>Spread</a:t>
            </a:r>
          </a:p>
          <a:p>
            <a:endParaRPr lang="en-US" dirty="0" smtClean="0"/>
          </a:p>
          <a:p>
            <a:pPr>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2514"/>
            <a:ext cx="8763000" cy="1044286"/>
          </a:xfrm>
        </p:spPr>
        <p:txBody>
          <a:bodyPr>
            <a:normAutofit/>
          </a:bodyPr>
          <a:lstStyle/>
          <a:p>
            <a:r>
              <a:rPr lang="en-US" b="1" dirty="0" err="1" smtClean="0">
                <a:solidFill>
                  <a:schemeClr val="accent2"/>
                </a:solidFill>
                <a:effectLst>
                  <a:outerShdw blurRad="38100" dist="38100" dir="2700000" algn="tl">
                    <a:srgbClr val="C0C0C0"/>
                  </a:outerShdw>
                </a:effectLst>
              </a:rPr>
              <a:t>Stemplot</a:t>
            </a:r>
            <a:r>
              <a:rPr lang="en-US" b="1" dirty="0" smtClean="0">
                <a:solidFill>
                  <a:schemeClr val="accent2"/>
                </a:solidFill>
                <a:effectLst>
                  <a:outerShdw blurRad="38100" dist="38100" dir="2700000" algn="tl">
                    <a:srgbClr val="C0C0C0"/>
                  </a:outerShdw>
                </a:effectLst>
              </a:rPr>
              <a:t> </a:t>
            </a:r>
            <a:r>
              <a:rPr lang="en-US" b="1" smtClean="0">
                <a:solidFill>
                  <a:schemeClr val="accent2"/>
                </a:solidFill>
                <a:effectLst>
                  <a:outerShdw blurRad="38100" dist="38100" dir="2700000" algn="tl">
                    <a:srgbClr val="C0C0C0"/>
                  </a:outerShdw>
                </a:effectLst>
              </a:rPr>
              <a:t>Exit Ticket</a:t>
            </a:r>
            <a:endParaRPr lang="en-US" b="1" dirty="0">
              <a:solidFill>
                <a:schemeClr val="accent2"/>
              </a:solidFill>
              <a:effectLst>
                <a:outerShdw blurRad="38100" dist="38100" dir="2700000" algn="tl">
                  <a:srgbClr val="C0C0C0"/>
                </a:outerShdw>
              </a:effectLst>
            </a:endParaRPr>
          </a:p>
        </p:txBody>
      </p:sp>
      <p:sp>
        <p:nvSpPr>
          <p:cNvPr id="83972" name="Rectangle 4"/>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endParaRPr lang="en-US"/>
          </a:p>
        </p:txBody>
      </p:sp>
      <p:sp>
        <p:nvSpPr>
          <p:cNvPr id="83974" name="Rectangle 6"/>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endParaRPr lang="en-US"/>
          </a:p>
        </p:txBody>
      </p:sp>
      <p:sp>
        <p:nvSpPr>
          <p:cNvPr id="83975" name="Rectangle 7"/>
          <p:cNvSpPr>
            <a:spLocks noChangeArrowheads="1"/>
          </p:cNvSpPr>
          <p:nvPr/>
        </p:nvSpPr>
        <p:spPr bwMode="auto">
          <a:xfrm>
            <a:off x="0" y="1200150"/>
            <a:ext cx="9144000" cy="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3977" name="Rectangle 9"/>
          <p:cNvSpPr>
            <a:spLocks noChangeArrowheads="1"/>
          </p:cNvSpPr>
          <p:nvPr/>
        </p:nvSpPr>
        <p:spPr bwMode="auto">
          <a:xfrm>
            <a:off x="0" y="0"/>
            <a:ext cx="9144000" cy="45720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endParaRPr lang="en-US"/>
          </a:p>
        </p:txBody>
      </p:sp>
      <p:sp>
        <p:nvSpPr>
          <p:cNvPr id="83978" name="Rectangle 10"/>
          <p:cNvSpPr>
            <a:spLocks noChangeArrowheads="1"/>
          </p:cNvSpPr>
          <p:nvPr/>
        </p:nvSpPr>
        <p:spPr bwMode="auto">
          <a:xfrm>
            <a:off x="0" y="1143000"/>
            <a:ext cx="9144000" cy="0"/>
          </a:xfrm>
          <a:prstGeom prst="rect">
            <a:avLst/>
          </a:prstGeom>
          <a:noFill/>
          <a:ln w="76200" cap="flat" cmpd="sng">
            <a:noFill/>
            <a:prstDash val="solid"/>
            <a:miter lim="800000"/>
            <a:headEnd type="none" w="med" len="med"/>
            <a:tailEnd type="none" w="med" len="me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5"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TextBox 1"/>
          <p:cNvSpPr txBox="1"/>
          <p:nvPr/>
        </p:nvSpPr>
        <p:spPr>
          <a:xfrm>
            <a:off x="228600" y="890155"/>
            <a:ext cx="8686800" cy="1200329"/>
          </a:xfrm>
          <a:prstGeom prst="rect">
            <a:avLst/>
          </a:prstGeom>
          <a:noFill/>
        </p:spPr>
        <p:txBody>
          <a:bodyPr wrap="square" rtlCol="0">
            <a:spAutoFit/>
          </a:bodyPr>
          <a:lstStyle/>
          <a:p>
            <a:pPr lvl="0"/>
            <a:r>
              <a:rPr lang="en-US" sz="2400" dirty="0"/>
              <a:t>The following lists the running time (in minutes) of videotape versions </a:t>
            </a:r>
            <a:r>
              <a:rPr lang="en-US" sz="2400"/>
              <a:t>of </a:t>
            </a:r>
            <a:r>
              <a:rPr lang="en-US" sz="2400" smtClean="0"/>
              <a:t>18 </a:t>
            </a:r>
            <a:r>
              <a:rPr lang="en-US" sz="2400" dirty="0"/>
              <a:t>movies directed by Alfred Hitchcock. </a:t>
            </a:r>
            <a:endParaRPr lang="en-US" sz="2400" dirty="0" smtClean="0"/>
          </a:p>
          <a:p>
            <a:pPr lvl="0"/>
            <a:r>
              <a:rPr lang="en-US" sz="2400" dirty="0"/>
              <a:t>	</a:t>
            </a:r>
            <a:r>
              <a:rPr lang="en-US" sz="2400" dirty="0" smtClean="0"/>
              <a:t>Construct </a:t>
            </a:r>
            <a:r>
              <a:rPr lang="en-US" sz="2400" dirty="0"/>
              <a:t>a </a:t>
            </a:r>
            <a:r>
              <a:rPr lang="en-US" sz="2400" dirty="0" err="1"/>
              <a:t>stemplot</a:t>
            </a:r>
            <a:r>
              <a:rPr lang="en-US" sz="2400" dirty="0"/>
              <a:t> and describe the </a:t>
            </a:r>
            <a:r>
              <a:rPr lang="en-US" sz="2400" dirty="0" smtClean="0"/>
              <a:t>distribution.</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565188445"/>
              </p:ext>
            </p:extLst>
          </p:nvPr>
        </p:nvGraphicFramePr>
        <p:xfrm>
          <a:off x="304800" y="2514600"/>
          <a:ext cx="8610600" cy="3429000"/>
        </p:xfrm>
        <a:graphic>
          <a:graphicData uri="http://schemas.openxmlformats.org/drawingml/2006/table">
            <a:tbl>
              <a:tblPr>
                <a:tableStyleId>{5C22544A-7EE6-4342-B048-85BDC9FD1C3A}</a:tableStyleId>
              </a:tblPr>
              <a:tblGrid>
                <a:gridCol w="3444240"/>
                <a:gridCol w="1291590"/>
                <a:gridCol w="2335478"/>
                <a:gridCol w="1539292"/>
              </a:tblGrid>
              <a:tr h="342900">
                <a:tc>
                  <a:txBody>
                    <a:bodyPr/>
                    <a:lstStyle/>
                    <a:p>
                      <a:pPr marL="0" marR="0" algn="ctr">
                        <a:spcBef>
                          <a:spcPts val="0"/>
                        </a:spcBef>
                        <a:spcAft>
                          <a:spcPts val="0"/>
                        </a:spcAft>
                      </a:pPr>
                      <a:r>
                        <a:rPr lang="en-US" sz="2000" dirty="0">
                          <a:effectLst/>
                        </a:rPr>
                        <a:t>Film</a:t>
                      </a:r>
                      <a:endParaRPr lang="en-US" sz="2000" dirty="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Time</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Film</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Time</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The Birds</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119</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Psycho</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108</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Dial M for Murder</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105</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Rear Window</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113</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Family Plot</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120</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Rebecca</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132</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Foreign Correspondent</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120</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Vertigo</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128</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dirty="0">
                          <a:effectLst/>
                        </a:rPr>
                        <a:t>Frenzy</a:t>
                      </a:r>
                      <a:endParaRPr lang="en-US" sz="2000" dirty="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116</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Shadow of a Doubt</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108</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I Confess</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108</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Spellbound</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111</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The Man Who Knew Too Much</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120</a:t>
                      </a:r>
                      <a:endParaRPr lang="en-US" sz="2000" dirty="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Topaz</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126</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Marnie</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130</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Under Capricorn</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117</a:t>
                      </a:r>
                      <a:endParaRPr lang="en-US" sz="2000">
                        <a:effectLst/>
                        <a:latin typeface="Times New Roman"/>
                        <a:ea typeface="Times New Roman"/>
                      </a:endParaRPr>
                    </a:p>
                  </a:txBody>
                  <a:tcPr marL="68580" marR="68580" marT="0" marB="0">
                    <a:solidFill>
                      <a:schemeClr val="bg2"/>
                    </a:solidFill>
                  </a:tcPr>
                </a:tc>
              </a:tr>
              <a:tr h="342900">
                <a:tc>
                  <a:txBody>
                    <a:bodyPr/>
                    <a:lstStyle/>
                    <a:p>
                      <a:pPr marL="0" marR="0" algn="ctr">
                        <a:spcBef>
                          <a:spcPts val="0"/>
                        </a:spcBef>
                        <a:spcAft>
                          <a:spcPts val="0"/>
                        </a:spcAft>
                      </a:pPr>
                      <a:r>
                        <a:rPr lang="en-US" sz="2000">
                          <a:effectLst/>
                        </a:rPr>
                        <a:t>North by Northwest</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136</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a:effectLst/>
                        </a:rPr>
                        <a:t>The Paradine Case</a:t>
                      </a:r>
                      <a:endParaRPr lang="en-US" sz="2000">
                        <a:effectLst/>
                        <a:latin typeface="Times New Roman"/>
                        <a:ea typeface="Times New Roman"/>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116</a:t>
                      </a:r>
                      <a:endParaRPr lang="en-US" sz="2000" dirty="0">
                        <a:effectLst/>
                        <a:latin typeface="Times New Roman"/>
                        <a:ea typeface="Times New Roman"/>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3449555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B050"/>
                </a:solidFill>
                <a:latin typeface="Bookman Old Style" panose="02050604050505020204" pitchFamily="18" charset="0"/>
              </a:rPr>
              <a:t>HOMEWORK</a:t>
            </a:r>
            <a:endParaRPr lang="en-US" b="1" u="sng" dirty="0">
              <a:solidFill>
                <a:srgbClr val="00B050"/>
              </a:solidFill>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r>
              <a:rPr lang="en-US" sz="3600" dirty="0" smtClean="0">
                <a:latin typeface="Bookman Old Style" panose="02050604050505020204" pitchFamily="18" charset="0"/>
              </a:rPr>
              <a:t>READ Section 1.1-1.2 </a:t>
            </a:r>
          </a:p>
          <a:p>
            <a:pPr marL="0" indent="0">
              <a:buNone/>
            </a:pPr>
            <a:r>
              <a:rPr lang="en-US" sz="3600" dirty="0">
                <a:latin typeface="Bookman Old Style" panose="02050604050505020204" pitchFamily="18" charset="0"/>
              </a:rPr>
              <a:t>	</a:t>
            </a:r>
            <a:r>
              <a:rPr lang="en-US" sz="3600" dirty="0" smtClean="0">
                <a:latin typeface="Bookman Old Style" panose="02050604050505020204" pitchFamily="18" charset="0"/>
              </a:rPr>
              <a:t>(pp. 12-22, 27-35)</a:t>
            </a:r>
          </a:p>
          <a:p>
            <a:pPr marL="0" indent="0">
              <a:buNone/>
            </a:pPr>
            <a:endParaRPr lang="en-US" sz="3600" dirty="0">
              <a:latin typeface="Bookman Old Style" panose="02050604050505020204" pitchFamily="18" charset="0"/>
            </a:endParaRPr>
          </a:p>
          <a:p>
            <a:pPr marL="0" indent="0">
              <a:buNone/>
            </a:pPr>
            <a:r>
              <a:rPr lang="en-US" sz="3600" dirty="0">
                <a:latin typeface="Bookman Old Style" panose="02050604050505020204" pitchFamily="18" charset="0"/>
              </a:rPr>
              <a:t>	</a:t>
            </a:r>
            <a:r>
              <a:rPr lang="en-US" sz="3600" dirty="0" smtClean="0">
                <a:latin typeface="Bookman Old Style" panose="02050604050505020204" pitchFamily="18" charset="0"/>
              </a:rPr>
              <a:t>DO problems on p. 22/#16, 20, 	22, 27-32</a:t>
            </a:r>
            <a:r>
              <a:rPr lang="en-US" sz="3600" dirty="0">
                <a:latin typeface="Bookman Old Style" panose="02050604050505020204" pitchFamily="18" charset="0"/>
              </a:rPr>
              <a:t> </a:t>
            </a:r>
            <a:r>
              <a:rPr lang="en-US" sz="3600" dirty="0" smtClean="0">
                <a:latin typeface="Bookman Old Style" panose="02050604050505020204" pitchFamily="18" charset="0"/>
              </a:rPr>
              <a:t>and p. 42/#37, 42, 46, 	52, 57, 67-74</a:t>
            </a:r>
          </a:p>
          <a:p>
            <a:pPr marL="0" indent="0">
              <a:buNone/>
            </a:pPr>
            <a:endParaRPr lang="en-US" sz="3600" dirty="0">
              <a:latin typeface="Bookman Old Style" panose="02050604050505020204" pitchFamily="18" charset="0"/>
            </a:endParaRPr>
          </a:p>
          <a:p>
            <a:pPr marL="0" indent="0">
              <a:buNone/>
            </a:pPr>
            <a:r>
              <a:rPr lang="en-US" sz="3600" dirty="0" smtClean="0">
                <a:latin typeface="Bookman Old Style" panose="02050604050505020204" pitchFamily="18" charset="0"/>
              </a:rPr>
              <a:t>	BE PREPARED for a Quiz!</a:t>
            </a:r>
          </a:p>
        </p:txBody>
      </p:sp>
    </p:spTree>
    <p:extLst>
      <p:ext uri="{BB962C8B-B14F-4D97-AF65-F5344CB8AC3E}">
        <p14:creationId xmlns:p14="http://schemas.microsoft.com/office/powerpoint/2010/main" val="392522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smtClean="0"/>
              <a:t>Distribution of a Categorical Variable</a:t>
            </a:r>
            <a:endParaRPr lang="en-US" dirty="0"/>
          </a:p>
        </p:txBody>
      </p:sp>
      <p:sp>
        <p:nvSpPr>
          <p:cNvPr id="5" name="Text Placeholder 4"/>
          <p:cNvSpPr>
            <a:spLocks noGrp="1"/>
          </p:cNvSpPr>
          <p:nvPr>
            <p:ph type="body" idx="1"/>
          </p:nvPr>
        </p:nvSpPr>
        <p:spPr>
          <a:xfrm>
            <a:off x="457200" y="1143000"/>
            <a:ext cx="4040188" cy="639762"/>
          </a:xfrm>
        </p:spPr>
        <p:txBody>
          <a:bodyPr/>
          <a:lstStyle/>
          <a:p>
            <a:r>
              <a:rPr lang="en-US" dirty="0" smtClean="0"/>
              <a:t>Frequency Table</a:t>
            </a:r>
            <a:endParaRPr lang="en-US" dirty="0"/>
          </a:p>
        </p:txBody>
      </p:sp>
      <p:graphicFrame>
        <p:nvGraphicFramePr>
          <p:cNvPr id="11" name="Content Placeholder 10"/>
          <p:cNvGraphicFramePr>
            <a:graphicFrameLocks noGrp="1"/>
          </p:cNvGraphicFramePr>
          <p:nvPr>
            <p:ph sz="half" idx="2"/>
          </p:nvPr>
        </p:nvGraphicFramePr>
        <p:xfrm>
          <a:off x="381000" y="1981200"/>
          <a:ext cx="4038600" cy="4591784"/>
        </p:xfrm>
        <a:graphic>
          <a:graphicData uri="http://schemas.openxmlformats.org/drawingml/2006/table">
            <a:tbl>
              <a:tblPr firstRow="1" bandRow="1">
                <a:tableStyleId>{5C22544A-7EE6-4342-B048-85BDC9FD1C3A}</a:tableStyleId>
              </a:tblPr>
              <a:tblGrid>
                <a:gridCol w="2019300"/>
                <a:gridCol w="2019300"/>
              </a:tblGrid>
              <a:tr h="329325">
                <a:tc>
                  <a:txBody>
                    <a:bodyPr/>
                    <a:lstStyle/>
                    <a:p>
                      <a:r>
                        <a:rPr lang="en-US" dirty="0" smtClean="0"/>
                        <a:t>Format</a:t>
                      </a:r>
                      <a:endParaRPr lang="en-US" dirty="0"/>
                    </a:p>
                  </a:txBody>
                  <a:tcPr/>
                </a:tc>
                <a:tc>
                  <a:txBody>
                    <a:bodyPr/>
                    <a:lstStyle/>
                    <a:p>
                      <a:r>
                        <a:rPr lang="en-US" dirty="0" smtClean="0"/>
                        <a:t>Count of Stations</a:t>
                      </a:r>
                      <a:endParaRPr lang="en-US" dirty="0"/>
                    </a:p>
                  </a:txBody>
                  <a:tcPr/>
                </a:tc>
              </a:tr>
              <a:tr h="568424">
                <a:tc>
                  <a:txBody>
                    <a:bodyPr/>
                    <a:lstStyle/>
                    <a:p>
                      <a:r>
                        <a:rPr lang="en-US" dirty="0" smtClean="0"/>
                        <a:t>Adult Contemp.</a:t>
                      </a:r>
                      <a:endParaRPr lang="en-US" dirty="0"/>
                    </a:p>
                  </a:txBody>
                  <a:tcPr/>
                </a:tc>
                <a:tc>
                  <a:txBody>
                    <a:bodyPr/>
                    <a:lstStyle/>
                    <a:p>
                      <a:r>
                        <a:rPr lang="en-US" dirty="0" smtClean="0"/>
                        <a:t>1,556</a:t>
                      </a:r>
                      <a:endParaRPr lang="en-US" dirty="0"/>
                    </a:p>
                  </a:txBody>
                  <a:tcPr/>
                </a:tc>
              </a:tr>
              <a:tr h="329325">
                <a:tc>
                  <a:txBody>
                    <a:bodyPr/>
                    <a:lstStyle/>
                    <a:p>
                      <a:r>
                        <a:rPr lang="en-US" dirty="0" smtClean="0"/>
                        <a:t>Adult Standards</a:t>
                      </a:r>
                      <a:endParaRPr lang="en-US" dirty="0"/>
                    </a:p>
                  </a:txBody>
                  <a:tcPr/>
                </a:tc>
                <a:tc>
                  <a:txBody>
                    <a:bodyPr/>
                    <a:lstStyle/>
                    <a:p>
                      <a:r>
                        <a:rPr lang="en-US" dirty="0" smtClean="0"/>
                        <a:t>1,196</a:t>
                      </a:r>
                      <a:endParaRPr lang="en-US" dirty="0"/>
                    </a:p>
                  </a:txBody>
                  <a:tcPr/>
                </a:tc>
              </a:tr>
              <a:tr h="329325">
                <a:tc>
                  <a:txBody>
                    <a:bodyPr/>
                    <a:lstStyle/>
                    <a:p>
                      <a:r>
                        <a:rPr lang="en-US" dirty="0" smtClean="0"/>
                        <a:t>Contemporary Hit</a:t>
                      </a:r>
                      <a:endParaRPr lang="en-US" dirty="0"/>
                    </a:p>
                  </a:txBody>
                  <a:tcPr/>
                </a:tc>
                <a:tc>
                  <a:txBody>
                    <a:bodyPr/>
                    <a:lstStyle/>
                    <a:p>
                      <a:r>
                        <a:rPr lang="en-US" dirty="0" smtClean="0"/>
                        <a:t>569</a:t>
                      </a:r>
                      <a:endParaRPr lang="en-US" dirty="0"/>
                    </a:p>
                  </a:txBody>
                  <a:tcPr/>
                </a:tc>
              </a:tr>
              <a:tr h="329325">
                <a:tc>
                  <a:txBody>
                    <a:bodyPr/>
                    <a:lstStyle/>
                    <a:p>
                      <a:r>
                        <a:rPr lang="en-US" dirty="0" smtClean="0"/>
                        <a:t>Country</a:t>
                      </a:r>
                      <a:endParaRPr lang="en-US" dirty="0"/>
                    </a:p>
                  </a:txBody>
                  <a:tcPr/>
                </a:tc>
                <a:tc>
                  <a:txBody>
                    <a:bodyPr/>
                    <a:lstStyle/>
                    <a:p>
                      <a:r>
                        <a:rPr lang="en-US" dirty="0" smtClean="0"/>
                        <a:t>2,066</a:t>
                      </a:r>
                      <a:endParaRPr lang="en-US" dirty="0"/>
                    </a:p>
                  </a:txBody>
                  <a:tcPr/>
                </a:tc>
              </a:tr>
              <a:tr h="329325">
                <a:tc>
                  <a:txBody>
                    <a:bodyPr/>
                    <a:lstStyle/>
                    <a:p>
                      <a:r>
                        <a:rPr lang="en-US" dirty="0" smtClean="0"/>
                        <a:t>News/Talk/Info</a:t>
                      </a:r>
                      <a:endParaRPr lang="en-US" dirty="0"/>
                    </a:p>
                  </a:txBody>
                  <a:tcPr/>
                </a:tc>
                <a:tc>
                  <a:txBody>
                    <a:bodyPr/>
                    <a:lstStyle/>
                    <a:p>
                      <a:r>
                        <a:rPr lang="en-US" dirty="0" smtClean="0"/>
                        <a:t>2,179</a:t>
                      </a:r>
                      <a:endParaRPr lang="en-US" dirty="0"/>
                    </a:p>
                  </a:txBody>
                  <a:tcPr/>
                </a:tc>
              </a:tr>
              <a:tr h="329325">
                <a:tc>
                  <a:txBody>
                    <a:bodyPr/>
                    <a:lstStyle/>
                    <a:p>
                      <a:r>
                        <a:rPr lang="en-US" dirty="0" smtClean="0"/>
                        <a:t>Oldies</a:t>
                      </a:r>
                      <a:endParaRPr lang="en-US" dirty="0"/>
                    </a:p>
                  </a:txBody>
                  <a:tcPr/>
                </a:tc>
                <a:tc>
                  <a:txBody>
                    <a:bodyPr/>
                    <a:lstStyle/>
                    <a:p>
                      <a:r>
                        <a:rPr lang="en-US" dirty="0" smtClean="0"/>
                        <a:t>1,060</a:t>
                      </a:r>
                      <a:endParaRPr lang="en-US" dirty="0"/>
                    </a:p>
                  </a:txBody>
                  <a:tcPr/>
                </a:tc>
              </a:tr>
              <a:tr h="329325">
                <a:tc>
                  <a:txBody>
                    <a:bodyPr/>
                    <a:lstStyle/>
                    <a:p>
                      <a:r>
                        <a:rPr lang="en-US" dirty="0" smtClean="0"/>
                        <a:t>Religious</a:t>
                      </a:r>
                      <a:endParaRPr lang="en-US" dirty="0"/>
                    </a:p>
                  </a:txBody>
                  <a:tcPr/>
                </a:tc>
                <a:tc>
                  <a:txBody>
                    <a:bodyPr/>
                    <a:lstStyle/>
                    <a:p>
                      <a:r>
                        <a:rPr lang="en-US" dirty="0" smtClean="0"/>
                        <a:t>2,014</a:t>
                      </a:r>
                      <a:endParaRPr lang="en-US" dirty="0"/>
                    </a:p>
                  </a:txBody>
                  <a:tcPr/>
                </a:tc>
              </a:tr>
              <a:tr h="329325">
                <a:tc>
                  <a:txBody>
                    <a:bodyPr/>
                    <a:lstStyle/>
                    <a:p>
                      <a:r>
                        <a:rPr lang="en-US" dirty="0" smtClean="0"/>
                        <a:t>Rock</a:t>
                      </a:r>
                      <a:endParaRPr lang="en-US" dirty="0"/>
                    </a:p>
                  </a:txBody>
                  <a:tcPr/>
                </a:tc>
                <a:tc>
                  <a:txBody>
                    <a:bodyPr/>
                    <a:lstStyle/>
                    <a:p>
                      <a:r>
                        <a:rPr lang="en-US" dirty="0" smtClean="0"/>
                        <a:t>869</a:t>
                      </a:r>
                      <a:endParaRPr lang="en-US" dirty="0"/>
                    </a:p>
                  </a:txBody>
                  <a:tcPr/>
                </a:tc>
              </a:tr>
              <a:tr h="329325">
                <a:tc>
                  <a:txBody>
                    <a:bodyPr/>
                    <a:lstStyle/>
                    <a:p>
                      <a:r>
                        <a:rPr lang="en-US" dirty="0" smtClean="0"/>
                        <a:t>Spanish Language</a:t>
                      </a:r>
                      <a:endParaRPr lang="en-US" dirty="0"/>
                    </a:p>
                  </a:txBody>
                  <a:tcPr/>
                </a:tc>
                <a:tc>
                  <a:txBody>
                    <a:bodyPr/>
                    <a:lstStyle/>
                    <a:p>
                      <a:r>
                        <a:rPr lang="en-US" dirty="0" smtClean="0"/>
                        <a:t>750</a:t>
                      </a:r>
                      <a:endParaRPr lang="en-US" dirty="0"/>
                    </a:p>
                  </a:txBody>
                  <a:tcPr/>
                </a:tc>
              </a:tr>
              <a:tr h="329325">
                <a:tc>
                  <a:txBody>
                    <a:bodyPr/>
                    <a:lstStyle/>
                    <a:p>
                      <a:r>
                        <a:rPr lang="en-US" dirty="0" smtClean="0"/>
                        <a:t>Other formats</a:t>
                      </a:r>
                      <a:endParaRPr lang="en-US" dirty="0"/>
                    </a:p>
                  </a:txBody>
                  <a:tcPr/>
                </a:tc>
                <a:tc>
                  <a:txBody>
                    <a:bodyPr/>
                    <a:lstStyle/>
                    <a:p>
                      <a:r>
                        <a:rPr lang="en-US" dirty="0" smtClean="0"/>
                        <a:t>1,579</a:t>
                      </a:r>
                      <a:endParaRPr lang="en-US" dirty="0"/>
                    </a:p>
                  </a:txBody>
                  <a:tcPr/>
                </a:tc>
              </a:tr>
              <a:tr h="329325">
                <a:tc>
                  <a:txBody>
                    <a:bodyPr/>
                    <a:lstStyle/>
                    <a:p>
                      <a:r>
                        <a:rPr lang="en-US" dirty="0" smtClean="0"/>
                        <a:t>Total</a:t>
                      </a:r>
                      <a:endParaRPr lang="en-US" dirty="0"/>
                    </a:p>
                  </a:txBody>
                  <a:tcPr/>
                </a:tc>
                <a:tc>
                  <a:txBody>
                    <a:bodyPr/>
                    <a:lstStyle/>
                    <a:p>
                      <a:r>
                        <a:rPr lang="en-US" dirty="0" smtClean="0"/>
                        <a:t>13,838</a:t>
                      </a:r>
                      <a:endParaRPr lang="en-US" dirty="0"/>
                    </a:p>
                  </a:txBody>
                  <a:tcPr/>
                </a:tc>
              </a:tr>
            </a:tbl>
          </a:graphicData>
        </a:graphic>
      </p:graphicFrame>
      <p:sp>
        <p:nvSpPr>
          <p:cNvPr id="7" name="Text Placeholder 6"/>
          <p:cNvSpPr>
            <a:spLocks noGrp="1"/>
          </p:cNvSpPr>
          <p:nvPr>
            <p:ph type="body" sz="quarter" idx="3"/>
          </p:nvPr>
        </p:nvSpPr>
        <p:spPr>
          <a:xfrm>
            <a:off x="4572000" y="1143000"/>
            <a:ext cx="4041775" cy="639762"/>
          </a:xfrm>
        </p:spPr>
        <p:txBody>
          <a:bodyPr/>
          <a:lstStyle/>
          <a:p>
            <a:r>
              <a:rPr lang="en-US" dirty="0" smtClean="0"/>
              <a:t>Relative Frequency Table</a:t>
            </a:r>
            <a:endParaRPr lang="en-US" dirty="0"/>
          </a:p>
        </p:txBody>
      </p:sp>
      <p:graphicFrame>
        <p:nvGraphicFramePr>
          <p:cNvPr id="12" name="Content Placeholder 10"/>
          <p:cNvGraphicFramePr>
            <a:graphicFrameLocks noGrp="1"/>
          </p:cNvGraphicFramePr>
          <p:nvPr>
            <p:ph sz="quarter" idx="4"/>
          </p:nvPr>
        </p:nvGraphicFramePr>
        <p:xfrm>
          <a:off x="4724400" y="1905000"/>
          <a:ext cx="4038600" cy="4591784"/>
        </p:xfrm>
        <a:graphic>
          <a:graphicData uri="http://schemas.openxmlformats.org/drawingml/2006/table">
            <a:tbl>
              <a:tblPr firstRow="1" bandRow="1">
                <a:tableStyleId>{5C22544A-7EE6-4342-B048-85BDC9FD1C3A}</a:tableStyleId>
              </a:tblPr>
              <a:tblGrid>
                <a:gridCol w="2019300"/>
                <a:gridCol w="2019300"/>
              </a:tblGrid>
              <a:tr h="329325">
                <a:tc>
                  <a:txBody>
                    <a:bodyPr/>
                    <a:lstStyle/>
                    <a:p>
                      <a:r>
                        <a:rPr lang="en-US" dirty="0" smtClean="0"/>
                        <a:t>Format</a:t>
                      </a:r>
                      <a:endParaRPr lang="en-US" dirty="0"/>
                    </a:p>
                  </a:txBody>
                  <a:tcPr/>
                </a:tc>
                <a:tc>
                  <a:txBody>
                    <a:bodyPr/>
                    <a:lstStyle/>
                    <a:p>
                      <a:r>
                        <a:rPr lang="en-US" dirty="0" smtClean="0"/>
                        <a:t>Percent of Stations</a:t>
                      </a:r>
                      <a:endParaRPr lang="en-US" dirty="0"/>
                    </a:p>
                  </a:txBody>
                  <a:tcPr/>
                </a:tc>
              </a:tr>
              <a:tr h="568424">
                <a:tc>
                  <a:txBody>
                    <a:bodyPr/>
                    <a:lstStyle/>
                    <a:p>
                      <a:r>
                        <a:rPr lang="en-US" dirty="0" smtClean="0"/>
                        <a:t>Adult Contemp.</a:t>
                      </a:r>
                      <a:endParaRPr lang="en-US" dirty="0"/>
                    </a:p>
                  </a:txBody>
                  <a:tcPr/>
                </a:tc>
                <a:tc>
                  <a:txBody>
                    <a:bodyPr/>
                    <a:lstStyle/>
                    <a:p>
                      <a:endParaRPr lang="en-US" dirty="0"/>
                    </a:p>
                  </a:txBody>
                  <a:tcPr/>
                </a:tc>
              </a:tr>
              <a:tr h="329325">
                <a:tc>
                  <a:txBody>
                    <a:bodyPr/>
                    <a:lstStyle/>
                    <a:p>
                      <a:r>
                        <a:rPr lang="en-US" dirty="0" smtClean="0"/>
                        <a:t>Adult Standards</a:t>
                      </a:r>
                      <a:endParaRPr lang="en-US" dirty="0"/>
                    </a:p>
                  </a:txBody>
                  <a:tcPr/>
                </a:tc>
                <a:tc>
                  <a:txBody>
                    <a:bodyPr/>
                    <a:lstStyle/>
                    <a:p>
                      <a:endParaRPr lang="en-US" dirty="0"/>
                    </a:p>
                  </a:txBody>
                  <a:tcPr/>
                </a:tc>
              </a:tr>
              <a:tr h="329325">
                <a:tc>
                  <a:txBody>
                    <a:bodyPr/>
                    <a:lstStyle/>
                    <a:p>
                      <a:r>
                        <a:rPr lang="en-US" dirty="0" smtClean="0"/>
                        <a:t>Contemporary Hit</a:t>
                      </a:r>
                      <a:endParaRPr lang="en-US" dirty="0"/>
                    </a:p>
                  </a:txBody>
                  <a:tcPr/>
                </a:tc>
                <a:tc>
                  <a:txBody>
                    <a:bodyPr/>
                    <a:lstStyle/>
                    <a:p>
                      <a:endParaRPr lang="en-US" dirty="0"/>
                    </a:p>
                  </a:txBody>
                  <a:tcPr/>
                </a:tc>
              </a:tr>
              <a:tr h="329325">
                <a:tc>
                  <a:txBody>
                    <a:bodyPr/>
                    <a:lstStyle/>
                    <a:p>
                      <a:r>
                        <a:rPr lang="en-US" dirty="0" smtClean="0"/>
                        <a:t>Country</a:t>
                      </a:r>
                      <a:endParaRPr lang="en-US" dirty="0"/>
                    </a:p>
                  </a:txBody>
                  <a:tcPr/>
                </a:tc>
                <a:tc>
                  <a:txBody>
                    <a:bodyPr/>
                    <a:lstStyle/>
                    <a:p>
                      <a:endParaRPr lang="en-US" dirty="0"/>
                    </a:p>
                  </a:txBody>
                  <a:tcPr/>
                </a:tc>
              </a:tr>
              <a:tr h="329325">
                <a:tc>
                  <a:txBody>
                    <a:bodyPr/>
                    <a:lstStyle/>
                    <a:p>
                      <a:r>
                        <a:rPr lang="en-US" dirty="0" smtClean="0"/>
                        <a:t>News/Talk/Info</a:t>
                      </a:r>
                      <a:endParaRPr lang="en-US" dirty="0"/>
                    </a:p>
                  </a:txBody>
                  <a:tcPr/>
                </a:tc>
                <a:tc>
                  <a:txBody>
                    <a:bodyPr/>
                    <a:lstStyle/>
                    <a:p>
                      <a:endParaRPr lang="en-US" dirty="0"/>
                    </a:p>
                  </a:txBody>
                  <a:tcPr/>
                </a:tc>
              </a:tr>
              <a:tr h="329325">
                <a:tc>
                  <a:txBody>
                    <a:bodyPr/>
                    <a:lstStyle/>
                    <a:p>
                      <a:r>
                        <a:rPr lang="en-US" dirty="0" smtClean="0"/>
                        <a:t>Oldies</a:t>
                      </a:r>
                      <a:endParaRPr lang="en-US" dirty="0"/>
                    </a:p>
                  </a:txBody>
                  <a:tcPr/>
                </a:tc>
                <a:tc>
                  <a:txBody>
                    <a:bodyPr/>
                    <a:lstStyle/>
                    <a:p>
                      <a:endParaRPr lang="en-US" dirty="0"/>
                    </a:p>
                  </a:txBody>
                  <a:tcPr/>
                </a:tc>
              </a:tr>
              <a:tr h="329325">
                <a:tc>
                  <a:txBody>
                    <a:bodyPr/>
                    <a:lstStyle/>
                    <a:p>
                      <a:r>
                        <a:rPr lang="en-US" dirty="0" smtClean="0"/>
                        <a:t>Religious</a:t>
                      </a:r>
                      <a:endParaRPr lang="en-US" dirty="0"/>
                    </a:p>
                  </a:txBody>
                  <a:tcPr/>
                </a:tc>
                <a:tc>
                  <a:txBody>
                    <a:bodyPr/>
                    <a:lstStyle/>
                    <a:p>
                      <a:endParaRPr lang="en-US" dirty="0"/>
                    </a:p>
                  </a:txBody>
                  <a:tcPr/>
                </a:tc>
              </a:tr>
              <a:tr h="329325">
                <a:tc>
                  <a:txBody>
                    <a:bodyPr/>
                    <a:lstStyle/>
                    <a:p>
                      <a:r>
                        <a:rPr lang="en-US" dirty="0" smtClean="0"/>
                        <a:t>Rock</a:t>
                      </a:r>
                      <a:endParaRPr lang="en-US" dirty="0"/>
                    </a:p>
                  </a:txBody>
                  <a:tcPr/>
                </a:tc>
                <a:tc>
                  <a:txBody>
                    <a:bodyPr/>
                    <a:lstStyle/>
                    <a:p>
                      <a:endParaRPr lang="en-US" dirty="0"/>
                    </a:p>
                  </a:txBody>
                  <a:tcPr/>
                </a:tc>
              </a:tr>
              <a:tr h="329325">
                <a:tc>
                  <a:txBody>
                    <a:bodyPr/>
                    <a:lstStyle/>
                    <a:p>
                      <a:r>
                        <a:rPr lang="en-US" dirty="0" smtClean="0"/>
                        <a:t>Spanish Language</a:t>
                      </a:r>
                      <a:endParaRPr lang="en-US" dirty="0"/>
                    </a:p>
                  </a:txBody>
                  <a:tcPr/>
                </a:tc>
                <a:tc>
                  <a:txBody>
                    <a:bodyPr/>
                    <a:lstStyle/>
                    <a:p>
                      <a:endParaRPr lang="en-US" dirty="0"/>
                    </a:p>
                  </a:txBody>
                  <a:tcPr/>
                </a:tc>
              </a:tr>
              <a:tr h="329325">
                <a:tc>
                  <a:txBody>
                    <a:bodyPr/>
                    <a:lstStyle/>
                    <a:p>
                      <a:r>
                        <a:rPr lang="en-US" dirty="0" smtClean="0"/>
                        <a:t>Other formats</a:t>
                      </a:r>
                      <a:endParaRPr lang="en-US" dirty="0"/>
                    </a:p>
                  </a:txBody>
                  <a:tcPr/>
                </a:tc>
                <a:tc>
                  <a:txBody>
                    <a:bodyPr/>
                    <a:lstStyle/>
                    <a:p>
                      <a:endParaRPr lang="en-US" dirty="0"/>
                    </a:p>
                  </a:txBody>
                  <a:tcPr/>
                </a:tc>
              </a:tr>
              <a:tr h="329325">
                <a:tc>
                  <a:txBody>
                    <a:bodyPr/>
                    <a:lstStyle/>
                    <a:p>
                      <a:r>
                        <a:rPr lang="en-US" dirty="0" smtClean="0"/>
                        <a:t>Total</a:t>
                      </a:r>
                      <a:endParaRPr lang="en-US" dirty="0"/>
                    </a:p>
                  </a:txBody>
                  <a:tcPr/>
                </a:tc>
                <a:tc>
                  <a:txBody>
                    <a:bodyPr/>
                    <a:lstStyle/>
                    <a:p>
                      <a:endParaRPr lang="en-US" dirty="0"/>
                    </a:p>
                  </a:txBody>
                  <a:tcPr/>
                </a:tc>
              </a:tr>
            </a:tbl>
          </a:graphicData>
        </a:graphic>
      </p:graphicFrame>
      <p:sp>
        <p:nvSpPr>
          <p:cNvPr id="9" name="Rounded Rectangular Callout 8"/>
          <p:cNvSpPr/>
          <p:nvPr/>
        </p:nvSpPr>
        <p:spPr>
          <a:xfrm>
            <a:off x="3276600" y="2895600"/>
            <a:ext cx="1524000" cy="1066800"/>
          </a:xfrm>
          <a:prstGeom prst="wedgeRoundRectCallout">
            <a:avLst>
              <a:gd name="adj1" fmla="val -36890"/>
              <a:gd name="adj2" fmla="val -93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Displays the COUNTS</a:t>
            </a:r>
            <a:endParaRPr lang="en-US" sz="2400" dirty="0"/>
          </a:p>
        </p:txBody>
      </p:sp>
      <p:graphicFrame>
        <p:nvGraphicFramePr>
          <p:cNvPr id="13" name="Content Placeholder 10"/>
          <p:cNvGraphicFramePr>
            <a:graphicFrameLocks/>
          </p:cNvGraphicFramePr>
          <p:nvPr/>
        </p:nvGraphicFramePr>
        <p:xfrm>
          <a:off x="4724400" y="1905000"/>
          <a:ext cx="4038600" cy="4591784"/>
        </p:xfrm>
        <a:graphic>
          <a:graphicData uri="http://schemas.openxmlformats.org/drawingml/2006/table">
            <a:tbl>
              <a:tblPr firstRow="1" bandRow="1">
                <a:tableStyleId>{5C22544A-7EE6-4342-B048-85BDC9FD1C3A}</a:tableStyleId>
              </a:tblPr>
              <a:tblGrid>
                <a:gridCol w="2019300"/>
                <a:gridCol w="2019300"/>
              </a:tblGrid>
              <a:tr h="329325">
                <a:tc>
                  <a:txBody>
                    <a:bodyPr/>
                    <a:lstStyle/>
                    <a:p>
                      <a:r>
                        <a:rPr lang="en-US" dirty="0" smtClean="0"/>
                        <a:t>Format</a:t>
                      </a:r>
                      <a:endParaRPr lang="en-US" dirty="0"/>
                    </a:p>
                  </a:txBody>
                  <a:tcPr/>
                </a:tc>
                <a:tc>
                  <a:txBody>
                    <a:bodyPr/>
                    <a:lstStyle/>
                    <a:p>
                      <a:r>
                        <a:rPr lang="en-US" dirty="0" smtClean="0"/>
                        <a:t>Percent of Stations</a:t>
                      </a:r>
                      <a:endParaRPr lang="en-US" dirty="0"/>
                    </a:p>
                  </a:txBody>
                  <a:tcPr/>
                </a:tc>
              </a:tr>
              <a:tr h="568424">
                <a:tc>
                  <a:txBody>
                    <a:bodyPr/>
                    <a:lstStyle/>
                    <a:p>
                      <a:r>
                        <a:rPr lang="en-US" dirty="0" smtClean="0"/>
                        <a:t>Adult Contemp.</a:t>
                      </a:r>
                      <a:endParaRPr lang="en-US" dirty="0"/>
                    </a:p>
                  </a:txBody>
                  <a:tcPr/>
                </a:tc>
                <a:tc>
                  <a:txBody>
                    <a:bodyPr/>
                    <a:lstStyle/>
                    <a:p>
                      <a:r>
                        <a:rPr lang="en-US" dirty="0" smtClean="0"/>
                        <a:t>11.2</a:t>
                      </a:r>
                      <a:endParaRPr lang="en-US" dirty="0"/>
                    </a:p>
                  </a:txBody>
                  <a:tcPr/>
                </a:tc>
              </a:tr>
              <a:tr h="329325">
                <a:tc>
                  <a:txBody>
                    <a:bodyPr/>
                    <a:lstStyle/>
                    <a:p>
                      <a:r>
                        <a:rPr lang="en-US" dirty="0" smtClean="0"/>
                        <a:t>Adult Standards</a:t>
                      </a:r>
                      <a:endParaRPr lang="en-US" dirty="0"/>
                    </a:p>
                  </a:txBody>
                  <a:tcPr/>
                </a:tc>
                <a:tc>
                  <a:txBody>
                    <a:bodyPr/>
                    <a:lstStyle/>
                    <a:p>
                      <a:r>
                        <a:rPr lang="en-US" dirty="0" smtClean="0"/>
                        <a:t>8.6</a:t>
                      </a:r>
                      <a:endParaRPr lang="en-US" dirty="0"/>
                    </a:p>
                  </a:txBody>
                  <a:tcPr/>
                </a:tc>
              </a:tr>
              <a:tr h="329325">
                <a:tc>
                  <a:txBody>
                    <a:bodyPr/>
                    <a:lstStyle/>
                    <a:p>
                      <a:r>
                        <a:rPr lang="en-US" dirty="0" smtClean="0"/>
                        <a:t>Contemporary Hit</a:t>
                      </a:r>
                      <a:endParaRPr lang="en-US" dirty="0"/>
                    </a:p>
                  </a:txBody>
                  <a:tcPr/>
                </a:tc>
                <a:tc>
                  <a:txBody>
                    <a:bodyPr/>
                    <a:lstStyle/>
                    <a:p>
                      <a:r>
                        <a:rPr lang="en-US" dirty="0" smtClean="0"/>
                        <a:t>4.1</a:t>
                      </a:r>
                      <a:endParaRPr lang="en-US" dirty="0"/>
                    </a:p>
                  </a:txBody>
                  <a:tcPr/>
                </a:tc>
              </a:tr>
              <a:tr h="329325">
                <a:tc>
                  <a:txBody>
                    <a:bodyPr/>
                    <a:lstStyle/>
                    <a:p>
                      <a:r>
                        <a:rPr lang="en-US" dirty="0" smtClean="0"/>
                        <a:t>Country</a:t>
                      </a:r>
                      <a:endParaRPr lang="en-US" dirty="0"/>
                    </a:p>
                  </a:txBody>
                  <a:tcPr/>
                </a:tc>
                <a:tc>
                  <a:txBody>
                    <a:bodyPr/>
                    <a:lstStyle/>
                    <a:p>
                      <a:r>
                        <a:rPr lang="en-US" dirty="0" smtClean="0"/>
                        <a:t>14.9</a:t>
                      </a:r>
                      <a:endParaRPr lang="en-US" dirty="0"/>
                    </a:p>
                  </a:txBody>
                  <a:tcPr/>
                </a:tc>
              </a:tr>
              <a:tr h="329325">
                <a:tc>
                  <a:txBody>
                    <a:bodyPr/>
                    <a:lstStyle/>
                    <a:p>
                      <a:r>
                        <a:rPr lang="en-US" dirty="0" smtClean="0"/>
                        <a:t>News/Talk/Info</a:t>
                      </a:r>
                      <a:endParaRPr lang="en-US" dirty="0"/>
                    </a:p>
                  </a:txBody>
                  <a:tcPr/>
                </a:tc>
                <a:tc>
                  <a:txBody>
                    <a:bodyPr/>
                    <a:lstStyle/>
                    <a:p>
                      <a:r>
                        <a:rPr lang="en-US" dirty="0" smtClean="0"/>
                        <a:t>15.7</a:t>
                      </a:r>
                      <a:endParaRPr lang="en-US" dirty="0"/>
                    </a:p>
                  </a:txBody>
                  <a:tcPr/>
                </a:tc>
              </a:tr>
              <a:tr h="329325">
                <a:tc>
                  <a:txBody>
                    <a:bodyPr/>
                    <a:lstStyle/>
                    <a:p>
                      <a:r>
                        <a:rPr lang="en-US" dirty="0" smtClean="0"/>
                        <a:t>Oldies</a:t>
                      </a:r>
                      <a:endParaRPr lang="en-US" dirty="0"/>
                    </a:p>
                  </a:txBody>
                  <a:tcPr/>
                </a:tc>
                <a:tc>
                  <a:txBody>
                    <a:bodyPr/>
                    <a:lstStyle/>
                    <a:p>
                      <a:r>
                        <a:rPr lang="en-US" dirty="0" smtClean="0"/>
                        <a:t>7.7</a:t>
                      </a:r>
                      <a:endParaRPr lang="en-US" dirty="0"/>
                    </a:p>
                  </a:txBody>
                  <a:tcPr/>
                </a:tc>
              </a:tr>
              <a:tr h="329325">
                <a:tc>
                  <a:txBody>
                    <a:bodyPr/>
                    <a:lstStyle/>
                    <a:p>
                      <a:r>
                        <a:rPr lang="en-US" dirty="0" smtClean="0"/>
                        <a:t>Religious</a:t>
                      </a:r>
                      <a:endParaRPr lang="en-US" dirty="0"/>
                    </a:p>
                  </a:txBody>
                  <a:tcPr/>
                </a:tc>
                <a:tc>
                  <a:txBody>
                    <a:bodyPr/>
                    <a:lstStyle/>
                    <a:p>
                      <a:r>
                        <a:rPr lang="en-US" dirty="0" smtClean="0"/>
                        <a:t>14.6</a:t>
                      </a:r>
                      <a:endParaRPr lang="en-US" dirty="0"/>
                    </a:p>
                  </a:txBody>
                  <a:tcPr/>
                </a:tc>
              </a:tr>
              <a:tr h="329325">
                <a:tc>
                  <a:txBody>
                    <a:bodyPr/>
                    <a:lstStyle/>
                    <a:p>
                      <a:r>
                        <a:rPr lang="en-US" dirty="0" smtClean="0"/>
                        <a:t>Rock</a:t>
                      </a:r>
                      <a:endParaRPr lang="en-US" dirty="0"/>
                    </a:p>
                  </a:txBody>
                  <a:tcPr/>
                </a:tc>
                <a:tc>
                  <a:txBody>
                    <a:bodyPr/>
                    <a:lstStyle/>
                    <a:p>
                      <a:r>
                        <a:rPr lang="en-US" dirty="0" smtClean="0"/>
                        <a:t>6.3</a:t>
                      </a:r>
                      <a:endParaRPr lang="en-US" dirty="0"/>
                    </a:p>
                  </a:txBody>
                  <a:tcPr/>
                </a:tc>
              </a:tr>
              <a:tr h="329325">
                <a:tc>
                  <a:txBody>
                    <a:bodyPr/>
                    <a:lstStyle/>
                    <a:p>
                      <a:r>
                        <a:rPr lang="en-US" dirty="0" smtClean="0"/>
                        <a:t>Spanish Language</a:t>
                      </a:r>
                      <a:endParaRPr lang="en-US" dirty="0"/>
                    </a:p>
                  </a:txBody>
                  <a:tcPr/>
                </a:tc>
                <a:tc>
                  <a:txBody>
                    <a:bodyPr/>
                    <a:lstStyle/>
                    <a:p>
                      <a:r>
                        <a:rPr lang="en-US" dirty="0" smtClean="0"/>
                        <a:t>5.4</a:t>
                      </a:r>
                      <a:endParaRPr lang="en-US" dirty="0"/>
                    </a:p>
                  </a:txBody>
                  <a:tcPr/>
                </a:tc>
              </a:tr>
              <a:tr h="329325">
                <a:tc>
                  <a:txBody>
                    <a:bodyPr/>
                    <a:lstStyle/>
                    <a:p>
                      <a:r>
                        <a:rPr lang="en-US" dirty="0" smtClean="0"/>
                        <a:t>Other formats</a:t>
                      </a:r>
                      <a:endParaRPr lang="en-US" dirty="0"/>
                    </a:p>
                  </a:txBody>
                  <a:tcPr/>
                </a:tc>
                <a:tc>
                  <a:txBody>
                    <a:bodyPr/>
                    <a:lstStyle/>
                    <a:p>
                      <a:r>
                        <a:rPr lang="en-US" dirty="0" smtClean="0"/>
                        <a:t>11.4</a:t>
                      </a:r>
                      <a:endParaRPr lang="en-US" dirty="0"/>
                    </a:p>
                  </a:txBody>
                  <a:tcPr/>
                </a:tc>
              </a:tr>
              <a:tr h="329325">
                <a:tc>
                  <a:txBody>
                    <a:bodyPr/>
                    <a:lstStyle/>
                    <a:p>
                      <a:r>
                        <a:rPr lang="en-US" dirty="0" smtClean="0"/>
                        <a:t>Total</a:t>
                      </a:r>
                      <a:endParaRPr lang="en-US" dirty="0"/>
                    </a:p>
                  </a:txBody>
                  <a:tcPr/>
                </a:tc>
                <a:tc>
                  <a:txBody>
                    <a:bodyPr/>
                    <a:lstStyle/>
                    <a:p>
                      <a:r>
                        <a:rPr lang="en-US" dirty="0" smtClean="0"/>
                        <a:t>99.9</a:t>
                      </a:r>
                      <a:endParaRPr lang="en-US" dirty="0"/>
                    </a:p>
                  </a:txBody>
                  <a:tcPr/>
                </a:tc>
              </a:tr>
            </a:tbl>
          </a:graphicData>
        </a:graphic>
      </p:graphicFrame>
      <p:sp>
        <p:nvSpPr>
          <p:cNvPr id="10" name="Rounded Rectangular Callout 9"/>
          <p:cNvSpPr/>
          <p:nvPr/>
        </p:nvSpPr>
        <p:spPr>
          <a:xfrm>
            <a:off x="7772400" y="3352800"/>
            <a:ext cx="1371600" cy="1295400"/>
          </a:xfrm>
          <a:prstGeom prst="wedgeRoundRectCallout">
            <a:avLst>
              <a:gd name="adj1" fmla="val -44964"/>
              <a:gd name="adj2" fmla="val -1273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Displays the PERCENTS</a:t>
            </a:r>
            <a:endParaRPr lang="en-US" sz="2000" dirty="0"/>
          </a:p>
        </p:txBody>
      </p:sp>
      <p:sp>
        <p:nvSpPr>
          <p:cNvPr id="15" name="Oval 14"/>
          <p:cNvSpPr/>
          <p:nvPr/>
        </p:nvSpPr>
        <p:spPr>
          <a:xfrm>
            <a:off x="6477000" y="6019800"/>
            <a:ext cx="12192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1 15"/>
          <p:cNvSpPr/>
          <p:nvPr/>
        </p:nvSpPr>
        <p:spPr>
          <a:xfrm>
            <a:off x="3200400" y="5105400"/>
            <a:ext cx="1752600" cy="1600200"/>
          </a:xfrm>
          <a:prstGeom prst="borderCallout1">
            <a:avLst>
              <a:gd name="adj1" fmla="val 48327"/>
              <a:gd name="adj2" fmla="val 104833"/>
              <a:gd name="adj3" fmla="val 79543"/>
              <a:gd name="adj4" fmla="val 1806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should be 100% - It is a </a:t>
            </a:r>
            <a:r>
              <a:rPr lang="en-US" b="1" i="1" dirty="0" err="1" smtClean="0"/>
              <a:t>roundoff</a:t>
            </a:r>
            <a:r>
              <a:rPr lang="en-US" b="1" i="1" dirty="0" smtClean="0"/>
              <a:t> error </a:t>
            </a:r>
            <a:r>
              <a:rPr lang="en-US" dirty="0" smtClean="0"/>
              <a:t>affected by our rounding in the table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500" autoRev="1" fill="hold">
                                          <p:stCondLst>
                                            <p:cond delay="0"/>
                                          </p:stCondLst>
                                        </p:cTn>
                                        <p:tgtEl>
                                          <p:spTgt spid="9"/>
                                        </p:tgtEl>
                                        <p:attrNameLst>
                                          <p:attrName>ppt_w</p:attrName>
                                        </p:attrNameLst>
                                      </p:cBhvr>
                                    </p:anim>
                                    <p:anim by="(#ppt_w*0.50)" calcmode="lin" valueType="num">
                                      <p:cBhvr>
                                        <p:cTn id="12" dur="500" decel="50000" autoRev="1" fill="hold">
                                          <p:stCondLst>
                                            <p:cond delay="0"/>
                                          </p:stCondLst>
                                        </p:cTn>
                                        <p:tgtEl>
                                          <p:spTgt spid="9"/>
                                        </p:tgtEl>
                                        <p:attrNameLst>
                                          <p:attrName>ppt_x</p:attrName>
                                        </p:attrNameLst>
                                      </p:cBhvr>
                                    </p:anim>
                                    <p:anim from="(-#ppt_h/2)" to="(#ppt_y)" calcmode="lin" valueType="num">
                                      <p:cBhvr>
                                        <p:cTn id="13" dur="1000" fill="hold">
                                          <p:stCondLst>
                                            <p:cond delay="0"/>
                                          </p:stCondLst>
                                        </p:cTn>
                                        <p:tgtEl>
                                          <p:spTgt spid="9"/>
                                        </p:tgtEl>
                                        <p:attrNameLst>
                                          <p:attrName>ppt_y</p:attrName>
                                        </p:attrNameLst>
                                      </p:cBhvr>
                                    </p:anim>
                                    <p:animRot by="21600000">
                                      <p:cBhvr>
                                        <p:cTn id="14" dur="1000" fill="hold">
                                          <p:stCondLst>
                                            <p:cond delay="0"/>
                                          </p:stCondLst>
                                        </p:cTn>
                                        <p:tgtEl>
                                          <p:spTgt spid="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by="(-#ppt_w*2)" calcmode="lin" valueType="num">
                                      <p:cBhvr rctx="PPT">
                                        <p:cTn id="23" dur="500" autoRev="1" fill="hold">
                                          <p:stCondLst>
                                            <p:cond delay="0"/>
                                          </p:stCondLst>
                                        </p:cTn>
                                        <p:tgtEl>
                                          <p:spTgt spid="10"/>
                                        </p:tgtEl>
                                        <p:attrNameLst>
                                          <p:attrName>ppt_w</p:attrName>
                                        </p:attrNameLst>
                                      </p:cBhvr>
                                    </p:anim>
                                    <p:anim by="(#ppt_w*0.50)" calcmode="lin" valueType="num">
                                      <p:cBhvr>
                                        <p:cTn id="24" dur="500" decel="50000" autoRev="1" fill="hold">
                                          <p:stCondLst>
                                            <p:cond delay="0"/>
                                          </p:stCondLst>
                                        </p:cTn>
                                        <p:tgtEl>
                                          <p:spTgt spid="10"/>
                                        </p:tgtEl>
                                        <p:attrNameLst>
                                          <p:attrName>ppt_x</p:attrName>
                                        </p:attrNameLst>
                                      </p:cBhvr>
                                    </p:anim>
                                    <p:anim from="(-#ppt_h/2)" to="(#ppt_y)" calcmode="lin" valueType="num">
                                      <p:cBhvr>
                                        <p:cTn id="25" dur="1000" fill="hold">
                                          <p:stCondLst>
                                            <p:cond delay="0"/>
                                          </p:stCondLst>
                                        </p:cTn>
                                        <p:tgtEl>
                                          <p:spTgt spid="10"/>
                                        </p:tgtEl>
                                        <p:attrNameLst>
                                          <p:attrName>ppt_y</p:attrName>
                                        </p:attrNameLst>
                                      </p:cBhvr>
                                    </p:anim>
                                    <p:animRot by="21600000">
                                      <p:cBhvr>
                                        <p:cTn id="26" dur="1000" fill="hold">
                                          <p:stCondLst>
                                            <p:cond delay="0"/>
                                          </p:stCondLst>
                                        </p:cTn>
                                        <p:tgtEl>
                                          <p:spTgt spid="1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500" autoRev="1" fill="hold">
                                          <p:stCondLst>
                                            <p:cond delay="0"/>
                                          </p:stCondLst>
                                        </p:cTn>
                                        <p:tgtEl>
                                          <p:spTgt spid="16"/>
                                        </p:tgtEl>
                                        <p:attrNameLst>
                                          <p:attrName>ppt_w</p:attrName>
                                        </p:attrNameLst>
                                      </p:cBhvr>
                                    </p:anim>
                                    <p:anim by="(#ppt_w*0.50)" calcmode="lin" valueType="num">
                                      <p:cBhvr>
                                        <p:cTn id="44" dur="500" decel="50000" autoRev="1" fill="hold">
                                          <p:stCondLst>
                                            <p:cond delay="0"/>
                                          </p:stCondLst>
                                        </p:cTn>
                                        <p:tgtEl>
                                          <p:spTgt spid="16"/>
                                        </p:tgtEl>
                                        <p:attrNameLst>
                                          <p:attrName>ppt_x</p:attrName>
                                        </p:attrNameLst>
                                      </p:cBhvr>
                                    </p:anim>
                                    <p:anim from="(-#ppt_h/2)" to="(#ppt_y)" calcmode="lin" valueType="num">
                                      <p:cBhvr>
                                        <p:cTn id="45" dur="1000" fill="hold">
                                          <p:stCondLst>
                                            <p:cond delay="0"/>
                                          </p:stCondLst>
                                        </p:cTn>
                                        <p:tgtEl>
                                          <p:spTgt spid="16"/>
                                        </p:tgtEl>
                                        <p:attrNameLst>
                                          <p:attrName>ppt_y</p:attrName>
                                        </p:attrNameLst>
                                      </p:cBhvr>
                                    </p:anim>
                                    <p:animRot by="21600000">
                                      <p:cBhvr>
                                        <p:cTn id="46"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Displaying Variables </a:t>
            </a:r>
            <a:br>
              <a:rPr lang="en-US" dirty="0" smtClean="0"/>
            </a:br>
            <a:r>
              <a:rPr lang="en-US" dirty="0"/>
              <a:t>(</a:t>
            </a:r>
            <a:r>
              <a:rPr lang="en-US" dirty="0" smtClean="0"/>
              <a:t>refer to Graph Types Worksheet)</a:t>
            </a:r>
            <a:endParaRPr lang="en-US" dirty="0"/>
          </a:p>
        </p:txBody>
      </p:sp>
      <p:sp>
        <p:nvSpPr>
          <p:cNvPr id="3" name="Text Placeholder 2"/>
          <p:cNvSpPr>
            <a:spLocks noGrp="1"/>
          </p:cNvSpPr>
          <p:nvPr>
            <p:ph type="body" idx="1"/>
          </p:nvPr>
        </p:nvSpPr>
        <p:spPr>
          <a:xfrm>
            <a:off x="381000" y="1143000"/>
            <a:ext cx="4040188" cy="639762"/>
          </a:xfrm>
        </p:spPr>
        <p:txBody>
          <a:bodyPr/>
          <a:lstStyle/>
          <a:p>
            <a:r>
              <a:rPr lang="en-US" dirty="0" smtClean="0"/>
              <a:t>Categorical</a:t>
            </a:r>
            <a:endParaRPr lang="en-US" dirty="0"/>
          </a:p>
        </p:txBody>
      </p:sp>
      <p:sp>
        <p:nvSpPr>
          <p:cNvPr id="4" name="Content Placeholder 3"/>
          <p:cNvSpPr>
            <a:spLocks noGrp="1"/>
          </p:cNvSpPr>
          <p:nvPr>
            <p:ph sz="half" idx="2"/>
          </p:nvPr>
        </p:nvSpPr>
        <p:spPr>
          <a:xfrm>
            <a:off x="457200" y="1828800"/>
            <a:ext cx="4040188" cy="4724400"/>
          </a:xfrm>
        </p:spPr>
        <p:txBody>
          <a:bodyPr/>
          <a:lstStyle/>
          <a:p>
            <a:r>
              <a:rPr lang="en-US" dirty="0" smtClean="0"/>
              <a:t>Pie Chart</a:t>
            </a:r>
          </a:p>
          <a:p>
            <a:pPr lvl="1"/>
            <a:r>
              <a:rPr lang="en-US" dirty="0" smtClean="0"/>
              <a:t>Can use to show counts or percents, but must include all categories to make up a whole</a:t>
            </a:r>
          </a:p>
          <a:p>
            <a:r>
              <a:rPr lang="en-US" dirty="0" smtClean="0"/>
              <a:t>Bar Graph (or Bar Chart)</a:t>
            </a:r>
          </a:p>
          <a:p>
            <a:pPr lvl="1"/>
            <a:r>
              <a:rPr lang="en-US" dirty="0" smtClean="0"/>
              <a:t>Easier to make the pie charts – the categories are labeled on the horizontal axis for each bar</a:t>
            </a:r>
          </a:p>
          <a:p>
            <a:pPr lvl="1"/>
            <a:endParaRPr lang="en-US" dirty="0"/>
          </a:p>
        </p:txBody>
      </p:sp>
      <p:sp>
        <p:nvSpPr>
          <p:cNvPr id="5" name="Text Placeholder 4"/>
          <p:cNvSpPr>
            <a:spLocks noGrp="1"/>
          </p:cNvSpPr>
          <p:nvPr>
            <p:ph type="body" sz="quarter" idx="3"/>
          </p:nvPr>
        </p:nvSpPr>
        <p:spPr>
          <a:xfrm>
            <a:off x="4648200" y="1143000"/>
            <a:ext cx="4041775" cy="639762"/>
          </a:xfrm>
        </p:spPr>
        <p:txBody>
          <a:bodyPr/>
          <a:lstStyle/>
          <a:p>
            <a:r>
              <a:rPr lang="en-US" dirty="0" smtClean="0"/>
              <a:t>Quantitative</a:t>
            </a:r>
            <a:endParaRPr lang="en-US" dirty="0"/>
          </a:p>
        </p:txBody>
      </p:sp>
      <p:sp>
        <p:nvSpPr>
          <p:cNvPr id="6" name="Content Placeholder 5"/>
          <p:cNvSpPr>
            <a:spLocks noGrp="1"/>
          </p:cNvSpPr>
          <p:nvPr>
            <p:ph sz="quarter" idx="4"/>
          </p:nvPr>
        </p:nvSpPr>
        <p:spPr>
          <a:xfrm>
            <a:off x="4645025" y="1752600"/>
            <a:ext cx="4041775" cy="4800599"/>
          </a:xfrm>
        </p:spPr>
        <p:txBody>
          <a:bodyPr>
            <a:normAutofit fontScale="92500" lnSpcReduction="20000"/>
          </a:bodyPr>
          <a:lstStyle/>
          <a:p>
            <a:r>
              <a:rPr lang="en-US" dirty="0" smtClean="0"/>
              <a:t>Dot Plot</a:t>
            </a:r>
          </a:p>
          <a:p>
            <a:pPr lvl="1"/>
            <a:r>
              <a:rPr lang="en-US" dirty="0" smtClean="0"/>
              <a:t>Good for smaller data sets.</a:t>
            </a:r>
          </a:p>
          <a:p>
            <a:pPr lvl="1"/>
            <a:r>
              <a:rPr lang="en-US" dirty="0" smtClean="0"/>
              <a:t>Each data value is shown as a dot above its location on a number line.</a:t>
            </a:r>
            <a:endParaRPr lang="en-US" dirty="0"/>
          </a:p>
          <a:p>
            <a:r>
              <a:rPr lang="en-US" dirty="0" err="1" smtClean="0"/>
              <a:t>Stemplot</a:t>
            </a:r>
            <a:endParaRPr lang="en-US" dirty="0" smtClean="0"/>
          </a:p>
          <a:p>
            <a:pPr lvl="1"/>
            <a:r>
              <a:rPr lang="en-US" dirty="0" smtClean="0"/>
              <a:t>Good for smaller data sets.</a:t>
            </a:r>
          </a:p>
          <a:p>
            <a:pPr lvl="1"/>
            <a:r>
              <a:rPr lang="en-US" dirty="0" smtClean="0"/>
              <a:t>Gives a quick picture of the shape of a distribution while including the actual numerical values in the graph.</a:t>
            </a:r>
          </a:p>
          <a:p>
            <a:endParaRPr lang="en-US" dirty="0"/>
          </a:p>
          <a:p>
            <a:r>
              <a:rPr lang="en-US" dirty="0" smtClean="0"/>
              <a:t>Histogram</a:t>
            </a:r>
          </a:p>
          <a:p>
            <a:pPr lvl="1"/>
            <a:r>
              <a:rPr lang="en-US" dirty="0" smtClean="0"/>
              <a:t>The most common graph of the distribution of one quantitative variable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Matter What Type of Graph you Make…</a:t>
            </a:r>
            <a:endParaRPr lang="en-US" dirty="0"/>
          </a:p>
        </p:txBody>
      </p:sp>
      <p:sp>
        <p:nvSpPr>
          <p:cNvPr id="3" name="Content Placeholder 2"/>
          <p:cNvSpPr>
            <a:spLocks noGrp="1"/>
          </p:cNvSpPr>
          <p:nvPr>
            <p:ph idx="1"/>
          </p:nvPr>
        </p:nvSpPr>
        <p:spPr/>
        <p:txBody>
          <a:bodyPr/>
          <a:lstStyle/>
          <a:p>
            <a:r>
              <a:rPr lang="en-US" dirty="0" smtClean="0"/>
              <a:t>TITLE the graph</a:t>
            </a:r>
          </a:p>
          <a:p>
            <a:r>
              <a:rPr lang="en-US" dirty="0" smtClean="0"/>
              <a:t>LABEL the graph</a:t>
            </a:r>
          </a:p>
          <a:p>
            <a:r>
              <a:rPr lang="en-US" dirty="0" smtClean="0"/>
              <a:t>CREATE  a key, if necessary</a:t>
            </a:r>
          </a:p>
          <a:p>
            <a:r>
              <a:rPr lang="en-US" dirty="0" smtClean="0"/>
              <a:t>Make sure the graph is not misleading and the scaling is correct.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veuse" pitchFamily="2" charset="0"/>
              </a:rPr>
              <a:t>Let’s start with…</a:t>
            </a:r>
            <a:endParaRPr lang="en-US" dirty="0">
              <a:latin typeface="Baveuse" pitchFamily="2" charset="0"/>
            </a:endParaRPr>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lgn="ctr">
              <a:buNone/>
            </a:pPr>
            <a:r>
              <a:rPr lang="en-US" sz="10400" dirty="0" smtClean="0"/>
              <a:t>Analyzing CATEGORICAL Data</a:t>
            </a:r>
            <a:endParaRPr lang="en-US" sz="10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70" decel="100000"/>
                                        <p:tgtEl>
                                          <p:spTgt spid="3">
                                            <p:txEl>
                                              <p:pRg st="1" end="1"/>
                                            </p:txEl>
                                          </p:spTgt>
                                        </p:tgtEl>
                                      </p:cBhvr>
                                    </p:animEffect>
                                    <p:animScale>
                                      <p:cBhvr>
                                        <p:cTn id="8" dur="770" decel="100000"/>
                                        <p:tgtEl>
                                          <p:spTgt spid="3">
                                            <p:txEl>
                                              <p:pRg st="1" end="1"/>
                                            </p:txEl>
                                          </p:spTgt>
                                        </p:tgtEl>
                                      </p:cBhvr>
                                      <p:from x="10000" y="10000"/>
                                      <p:to x="200000" y="450000"/>
                                    </p:animScale>
                                    <p:animScale>
                                      <p:cBhvr>
                                        <p:cTn id="9" dur="1230" accel="100000" fill="hold">
                                          <p:stCondLst>
                                            <p:cond delay="770"/>
                                          </p:stCondLst>
                                        </p:cTn>
                                        <p:tgtEl>
                                          <p:spTgt spid="3">
                                            <p:txEl>
                                              <p:pRg st="1" end="1"/>
                                            </p:txEl>
                                          </p:spTgt>
                                        </p:tgtEl>
                                      </p:cBhvr>
                                      <p:from x="200000" y="450000"/>
                                      <p:to x="100000" y="100000"/>
                                    </p:animScale>
                                    <p:set>
                                      <p:cBhvr>
                                        <p:cTn id="10" dur="770" fill="hold"/>
                                        <p:tgtEl>
                                          <p:spTgt spid="3">
                                            <p:txEl>
                                              <p:pRg st="1" end="1"/>
                                            </p:txEl>
                                          </p:spTgt>
                                        </p:tgtEl>
                                        <p:attrNameLst>
                                          <p:attrName>ppt_x</p:attrName>
                                        </p:attrNameLst>
                                      </p:cBhvr>
                                      <p:to>
                                        <p:strVal val="(0.5)"/>
                                      </p:to>
                                    </p:set>
                                    <p:anim from="(0.5)" to="(#ppt_x)" calcmode="lin" valueType="num">
                                      <p:cBhvr>
                                        <p:cTn id="11" dur="1230" accel="100000" fill="hold">
                                          <p:stCondLst>
                                            <p:cond delay="770"/>
                                          </p:stCondLst>
                                        </p:cTn>
                                        <p:tgtEl>
                                          <p:spTgt spid="3">
                                            <p:txEl>
                                              <p:pRg st="1" end="1"/>
                                            </p:txEl>
                                          </p:spTgt>
                                        </p:tgtEl>
                                        <p:attrNameLst>
                                          <p:attrName>ppt_x</p:attrName>
                                        </p:attrNameLst>
                                      </p:cBhvr>
                                    </p:anim>
                                    <p:set>
                                      <p:cBhvr>
                                        <p:cTn id="12" dur="770" fill="hold"/>
                                        <p:tgtEl>
                                          <p:spTgt spid="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Two Way Tables (aka Contingency Tables)</a:t>
            </a:r>
            <a:endParaRPr lang="en-US" dirty="0"/>
          </a:p>
        </p:txBody>
      </p:sp>
      <p:graphicFrame>
        <p:nvGraphicFramePr>
          <p:cNvPr id="4" name="Content Placeholder 3"/>
          <p:cNvGraphicFramePr>
            <a:graphicFrameLocks noGrp="1"/>
          </p:cNvGraphicFramePr>
          <p:nvPr>
            <p:ph idx="1"/>
          </p:nvPr>
        </p:nvGraphicFramePr>
        <p:xfrm>
          <a:off x="457200" y="3657600"/>
          <a:ext cx="8229600" cy="2966720"/>
        </p:xfrm>
        <a:graphic>
          <a:graphicData uri="http://schemas.openxmlformats.org/drawingml/2006/table">
            <a:tbl>
              <a:tblPr firstRow="1" bandRow="1">
                <a:tableStyleId>{5C22544A-7EE6-4342-B048-85BDC9FD1C3A}</a:tableStyleId>
              </a:tblPr>
              <a:tblGrid>
                <a:gridCol w="3048000"/>
                <a:gridCol w="1600200"/>
                <a:gridCol w="1524000"/>
                <a:gridCol w="2057400"/>
              </a:tblGrid>
              <a:tr h="370840">
                <a:tc>
                  <a:txBody>
                    <a:bodyPr/>
                    <a:lstStyle/>
                    <a:p>
                      <a:endParaRPr lang="en-US" dirty="0"/>
                    </a:p>
                  </a:txBody>
                  <a:tcPr/>
                </a:tc>
                <a:tc gridSpan="2">
                  <a:txBody>
                    <a:bodyPr/>
                    <a:lstStyle/>
                    <a:p>
                      <a:pPr algn="ctr"/>
                      <a:r>
                        <a:rPr lang="en-US" u="sng" dirty="0" smtClean="0"/>
                        <a:t>Gender</a:t>
                      </a:r>
                      <a:endParaRPr lang="en-US" u="sng" dirty="0"/>
                    </a:p>
                  </a:txBody>
                  <a:tcPr/>
                </a:tc>
                <a:tc hMerge="1">
                  <a:txBody>
                    <a:bodyPr/>
                    <a:lstStyle/>
                    <a:p>
                      <a:endParaRPr lang="en-US" dirty="0"/>
                    </a:p>
                  </a:txBody>
                  <a:tcPr/>
                </a:tc>
                <a:tc>
                  <a:txBody>
                    <a:bodyPr/>
                    <a:lstStyle/>
                    <a:p>
                      <a:endParaRPr lang="en-US"/>
                    </a:p>
                  </a:txBody>
                  <a:tcPr/>
                </a:tc>
              </a:tr>
              <a:tr h="370840">
                <a:tc>
                  <a:txBody>
                    <a:bodyPr/>
                    <a:lstStyle/>
                    <a:p>
                      <a:r>
                        <a:rPr lang="en-US" b="1" dirty="0" smtClean="0"/>
                        <a:t>Opinion</a:t>
                      </a:r>
                      <a:endParaRPr lang="en-US" b="1" dirty="0"/>
                    </a:p>
                  </a:txBody>
                  <a:tcPr/>
                </a:tc>
                <a:tc>
                  <a:txBody>
                    <a:bodyPr/>
                    <a:lstStyle/>
                    <a:p>
                      <a:r>
                        <a:rPr lang="en-US" b="1" dirty="0" smtClean="0"/>
                        <a:t>Female</a:t>
                      </a:r>
                      <a:endParaRPr lang="en-US" b="1" dirty="0"/>
                    </a:p>
                  </a:txBody>
                  <a:tcPr/>
                </a:tc>
                <a:tc>
                  <a:txBody>
                    <a:bodyPr/>
                    <a:lstStyle/>
                    <a:p>
                      <a:r>
                        <a:rPr lang="en-US" b="1" dirty="0" smtClean="0"/>
                        <a:t>Male</a:t>
                      </a:r>
                      <a:endParaRPr lang="en-US" b="1" dirty="0"/>
                    </a:p>
                  </a:txBody>
                  <a:tcPr/>
                </a:tc>
                <a:tc>
                  <a:txBody>
                    <a:bodyPr/>
                    <a:lstStyle/>
                    <a:p>
                      <a:r>
                        <a:rPr lang="en-US" b="1" dirty="0" smtClean="0"/>
                        <a:t>Total</a:t>
                      </a:r>
                      <a:endParaRPr lang="en-US" b="1" dirty="0"/>
                    </a:p>
                  </a:txBody>
                  <a:tcPr/>
                </a:tc>
              </a:tr>
              <a:tr h="370840">
                <a:tc>
                  <a:txBody>
                    <a:bodyPr/>
                    <a:lstStyle/>
                    <a:p>
                      <a:r>
                        <a:rPr lang="en-US" dirty="0" smtClean="0"/>
                        <a:t>Almost no chance</a:t>
                      </a:r>
                      <a:endParaRPr lang="en-US" dirty="0"/>
                    </a:p>
                  </a:txBody>
                  <a:tcPr/>
                </a:tc>
                <a:tc>
                  <a:txBody>
                    <a:bodyPr/>
                    <a:lstStyle/>
                    <a:p>
                      <a:r>
                        <a:rPr lang="en-US" dirty="0" smtClean="0"/>
                        <a:t>96</a:t>
                      </a:r>
                      <a:endParaRPr lang="en-US" dirty="0"/>
                    </a:p>
                  </a:txBody>
                  <a:tcPr/>
                </a:tc>
                <a:tc>
                  <a:txBody>
                    <a:bodyPr/>
                    <a:lstStyle/>
                    <a:p>
                      <a:r>
                        <a:rPr lang="en-US" dirty="0" smtClean="0"/>
                        <a:t>98</a:t>
                      </a:r>
                      <a:endParaRPr lang="en-US" dirty="0"/>
                    </a:p>
                  </a:txBody>
                  <a:tcPr/>
                </a:tc>
                <a:tc>
                  <a:txBody>
                    <a:bodyPr/>
                    <a:lstStyle/>
                    <a:p>
                      <a:r>
                        <a:rPr lang="en-US" dirty="0" smtClean="0"/>
                        <a:t>194</a:t>
                      </a:r>
                      <a:endParaRPr lang="en-US" dirty="0"/>
                    </a:p>
                  </a:txBody>
                  <a:tcPr/>
                </a:tc>
              </a:tr>
              <a:tr h="370840">
                <a:tc>
                  <a:txBody>
                    <a:bodyPr/>
                    <a:lstStyle/>
                    <a:p>
                      <a:r>
                        <a:rPr lang="en-US" dirty="0" smtClean="0"/>
                        <a:t>Some chance but probably</a:t>
                      </a:r>
                      <a:r>
                        <a:rPr lang="en-US" baseline="0" dirty="0" smtClean="0"/>
                        <a:t> not</a:t>
                      </a:r>
                      <a:endParaRPr lang="en-US" dirty="0"/>
                    </a:p>
                  </a:txBody>
                  <a:tcPr/>
                </a:tc>
                <a:tc>
                  <a:txBody>
                    <a:bodyPr/>
                    <a:lstStyle/>
                    <a:p>
                      <a:r>
                        <a:rPr lang="en-US" dirty="0" smtClean="0"/>
                        <a:t>426</a:t>
                      </a:r>
                      <a:endParaRPr lang="en-US" dirty="0"/>
                    </a:p>
                  </a:txBody>
                  <a:tcPr/>
                </a:tc>
                <a:tc>
                  <a:txBody>
                    <a:bodyPr/>
                    <a:lstStyle/>
                    <a:p>
                      <a:r>
                        <a:rPr lang="en-US" dirty="0" smtClean="0"/>
                        <a:t>286</a:t>
                      </a:r>
                      <a:endParaRPr lang="en-US" dirty="0"/>
                    </a:p>
                  </a:txBody>
                  <a:tcPr/>
                </a:tc>
                <a:tc>
                  <a:txBody>
                    <a:bodyPr/>
                    <a:lstStyle/>
                    <a:p>
                      <a:r>
                        <a:rPr lang="en-US" dirty="0" smtClean="0"/>
                        <a:t>712</a:t>
                      </a:r>
                      <a:endParaRPr lang="en-US" dirty="0"/>
                    </a:p>
                  </a:txBody>
                  <a:tcPr/>
                </a:tc>
              </a:tr>
              <a:tr h="370840">
                <a:tc>
                  <a:txBody>
                    <a:bodyPr/>
                    <a:lstStyle/>
                    <a:p>
                      <a:r>
                        <a:rPr lang="en-US" dirty="0" smtClean="0"/>
                        <a:t>A 50-50 chance</a:t>
                      </a:r>
                      <a:endParaRPr lang="en-US" dirty="0"/>
                    </a:p>
                  </a:txBody>
                  <a:tcPr/>
                </a:tc>
                <a:tc>
                  <a:txBody>
                    <a:bodyPr/>
                    <a:lstStyle/>
                    <a:p>
                      <a:r>
                        <a:rPr lang="en-US" dirty="0" smtClean="0"/>
                        <a:t>696</a:t>
                      </a:r>
                      <a:endParaRPr lang="en-US" dirty="0"/>
                    </a:p>
                  </a:txBody>
                  <a:tcPr/>
                </a:tc>
                <a:tc>
                  <a:txBody>
                    <a:bodyPr/>
                    <a:lstStyle/>
                    <a:p>
                      <a:r>
                        <a:rPr lang="en-US" dirty="0" smtClean="0"/>
                        <a:t>720</a:t>
                      </a:r>
                      <a:endParaRPr lang="en-US" dirty="0"/>
                    </a:p>
                  </a:txBody>
                  <a:tcPr/>
                </a:tc>
                <a:tc>
                  <a:txBody>
                    <a:bodyPr/>
                    <a:lstStyle/>
                    <a:p>
                      <a:r>
                        <a:rPr lang="en-US" dirty="0" smtClean="0"/>
                        <a:t>1416</a:t>
                      </a:r>
                      <a:endParaRPr lang="en-US" dirty="0"/>
                    </a:p>
                  </a:txBody>
                  <a:tcPr/>
                </a:tc>
              </a:tr>
              <a:tr h="370840">
                <a:tc>
                  <a:txBody>
                    <a:bodyPr/>
                    <a:lstStyle/>
                    <a:p>
                      <a:r>
                        <a:rPr lang="en-US" dirty="0" smtClean="0"/>
                        <a:t>A good</a:t>
                      </a:r>
                      <a:r>
                        <a:rPr lang="en-US" baseline="0" dirty="0" smtClean="0"/>
                        <a:t> chance</a:t>
                      </a:r>
                      <a:endParaRPr lang="en-US" dirty="0"/>
                    </a:p>
                  </a:txBody>
                  <a:tcPr/>
                </a:tc>
                <a:tc>
                  <a:txBody>
                    <a:bodyPr/>
                    <a:lstStyle/>
                    <a:p>
                      <a:r>
                        <a:rPr lang="en-US" dirty="0" smtClean="0"/>
                        <a:t>663</a:t>
                      </a:r>
                      <a:endParaRPr lang="en-US" dirty="0"/>
                    </a:p>
                  </a:txBody>
                  <a:tcPr/>
                </a:tc>
                <a:tc>
                  <a:txBody>
                    <a:bodyPr/>
                    <a:lstStyle/>
                    <a:p>
                      <a:r>
                        <a:rPr lang="en-US" dirty="0" smtClean="0"/>
                        <a:t>758</a:t>
                      </a:r>
                      <a:endParaRPr lang="en-US" dirty="0"/>
                    </a:p>
                  </a:txBody>
                  <a:tcPr/>
                </a:tc>
                <a:tc>
                  <a:txBody>
                    <a:bodyPr/>
                    <a:lstStyle/>
                    <a:p>
                      <a:r>
                        <a:rPr lang="en-US" dirty="0" smtClean="0"/>
                        <a:t>1421</a:t>
                      </a:r>
                      <a:endParaRPr lang="en-US" dirty="0"/>
                    </a:p>
                  </a:txBody>
                  <a:tcPr/>
                </a:tc>
              </a:tr>
              <a:tr h="370840">
                <a:tc>
                  <a:txBody>
                    <a:bodyPr/>
                    <a:lstStyle/>
                    <a:p>
                      <a:r>
                        <a:rPr lang="en-US" dirty="0" smtClean="0"/>
                        <a:t>Almost</a:t>
                      </a:r>
                      <a:r>
                        <a:rPr lang="en-US" baseline="0" dirty="0" smtClean="0"/>
                        <a:t> certain</a:t>
                      </a:r>
                      <a:endParaRPr lang="en-US" dirty="0"/>
                    </a:p>
                  </a:txBody>
                  <a:tcPr/>
                </a:tc>
                <a:tc>
                  <a:txBody>
                    <a:bodyPr/>
                    <a:lstStyle/>
                    <a:p>
                      <a:r>
                        <a:rPr lang="en-US" dirty="0" smtClean="0"/>
                        <a:t>486</a:t>
                      </a:r>
                      <a:endParaRPr lang="en-US" dirty="0"/>
                    </a:p>
                  </a:txBody>
                  <a:tcPr/>
                </a:tc>
                <a:tc>
                  <a:txBody>
                    <a:bodyPr/>
                    <a:lstStyle/>
                    <a:p>
                      <a:r>
                        <a:rPr lang="en-US" dirty="0" smtClean="0"/>
                        <a:t>597</a:t>
                      </a:r>
                      <a:endParaRPr lang="en-US" dirty="0"/>
                    </a:p>
                  </a:txBody>
                  <a:tcPr/>
                </a:tc>
                <a:tc>
                  <a:txBody>
                    <a:bodyPr/>
                    <a:lstStyle/>
                    <a:p>
                      <a:r>
                        <a:rPr lang="en-US" dirty="0" smtClean="0"/>
                        <a:t>1083</a:t>
                      </a:r>
                      <a:endParaRPr lang="en-US" dirty="0"/>
                    </a:p>
                  </a:txBody>
                  <a:tcPr/>
                </a:tc>
              </a:tr>
              <a:tr h="370840">
                <a:tc>
                  <a:txBody>
                    <a:bodyPr/>
                    <a:lstStyle/>
                    <a:p>
                      <a:r>
                        <a:rPr lang="en-US" dirty="0" smtClean="0"/>
                        <a:t>Total</a:t>
                      </a:r>
                      <a:endParaRPr lang="en-US" dirty="0"/>
                    </a:p>
                  </a:txBody>
                  <a:tcPr/>
                </a:tc>
                <a:tc>
                  <a:txBody>
                    <a:bodyPr/>
                    <a:lstStyle/>
                    <a:p>
                      <a:r>
                        <a:rPr lang="en-US" dirty="0" smtClean="0"/>
                        <a:t>2367</a:t>
                      </a:r>
                      <a:endParaRPr lang="en-US" dirty="0"/>
                    </a:p>
                  </a:txBody>
                  <a:tcPr/>
                </a:tc>
                <a:tc>
                  <a:txBody>
                    <a:bodyPr/>
                    <a:lstStyle/>
                    <a:p>
                      <a:r>
                        <a:rPr lang="en-US" dirty="0" smtClean="0"/>
                        <a:t>2459</a:t>
                      </a:r>
                      <a:endParaRPr lang="en-US" dirty="0"/>
                    </a:p>
                  </a:txBody>
                  <a:tcPr/>
                </a:tc>
                <a:tc>
                  <a:txBody>
                    <a:bodyPr/>
                    <a:lstStyle/>
                    <a:p>
                      <a:r>
                        <a:rPr lang="en-US" dirty="0" smtClean="0"/>
                        <a:t>4826</a:t>
                      </a:r>
                      <a:endParaRPr lang="en-US" dirty="0"/>
                    </a:p>
                  </a:txBody>
                  <a:tcPr/>
                </a:tc>
              </a:tr>
            </a:tbl>
          </a:graphicData>
        </a:graphic>
      </p:graphicFrame>
      <p:sp>
        <p:nvSpPr>
          <p:cNvPr id="5" name="TextBox 4"/>
          <p:cNvSpPr txBox="1"/>
          <p:nvPr/>
        </p:nvSpPr>
        <p:spPr>
          <a:xfrm>
            <a:off x="533400" y="1371600"/>
            <a:ext cx="8229600" cy="2031325"/>
          </a:xfrm>
          <a:prstGeom prst="rect">
            <a:avLst/>
          </a:prstGeom>
          <a:noFill/>
        </p:spPr>
        <p:txBody>
          <a:bodyPr wrap="square" rtlCol="0">
            <a:spAutoFit/>
          </a:bodyPr>
          <a:lstStyle/>
          <a:p>
            <a:r>
              <a:rPr lang="en-US" dirty="0" smtClean="0"/>
              <a:t>A survey of 4826 randomly selected young adults (aged 19 – 25) asked, “What do you think are the chances you will have much more than a middle-class income at age 30?”.  The table below shows the responses, </a:t>
            </a:r>
            <a:r>
              <a:rPr lang="en-US" dirty="0"/>
              <a:t>o</a:t>
            </a:r>
            <a:r>
              <a:rPr lang="en-US" dirty="0" smtClean="0"/>
              <a:t>mitting a few people who refused to respond of who said they were already rich.</a:t>
            </a:r>
          </a:p>
          <a:p>
            <a:endParaRPr lang="en-US" dirty="0"/>
          </a:p>
          <a:p>
            <a:endParaRPr lang="en-US" dirty="0" smtClean="0"/>
          </a:p>
          <a:p>
            <a:r>
              <a:rPr lang="en-US" b="1" dirty="0" smtClean="0"/>
              <a:t>Young Adults by gender and chance of getting rich</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Marginal Distribution</a:t>
            </a:r>
            <a:endParaRPr lang="en-US" dirty="0"/>
          </a:p>
        </p:txBody>
      </p:sp>
      <p:sp>
        <p:nvSpPr>
          <p:cNvPr id="3" name="Content Placeholder 2"/>
          <p:cNvSpPr>
            <a:spLocks noGrp="1"/>
          </p:cNvSpPr>
          <p:nvPr>
            <p:ph idx="1"/>
          </p:nvPr>
        </p:nvSpPr>
        <p:spPr>
          <a:xfrm>
            <a:off x="228600" y="914400"/>
            <a:ext cx="8686800" cy="5867400"/>
          </a:xfrm>
        </p:spPr>
        <p:txBody>
          <a:bodyPr>
            <a:normAutofit fontScale="92500" lnSpcReduction="10000"/>
          </a:bodyPr>
          <a:lstStyle/>
          <a:p>
            <a:r>
              <a:rPr lang="en-US" dirty="0" smtClean="0"/>
              <a:t>Row total/ total </a:t>
            </a:r>
            <a:r>
              <a:rPr lang="en-US" dirty="0" err="1" smtClean="0"/>
              <a:t>total</a:t>
            </a:r>
            <a:r>
              <a:rPr lang="en-US" dirty="0" smtClean="0"/>
              <a:t>  OR   Column total/ total </a:t>
            </a:r>
            <a:r>
              <a:rPr lang="en-US" dirty="0" err="1" smtClean="0"/>
              <a:t>total</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sz="2600" dirty="0" smtClean="0"/>
              <a:t>Example:  </a:t>
            </a:r>
          </a:p>
          <a:p>
            <a:pPr lvl="1"/>
            <a:r>
              <a:rPr lang="en-US" sz="2600" dirty="0" smtClean="0"/>
              <a:t>Females who participated in the study was 2367/4826 or 49%.  </a:t>
            </a:r>
          </a:p>
          <a:p>
            <a:pPr lvl="1"/>
            <a:r>
              <a:rPr lang="en-US" sz="2600" dirty="0" smtClean="0"/>
              <a:t>Males who participated in the study was 2459/4826 or 51%.</a:t>
            </a:r>
          </a:p>
          <a:p>
            <a:r>
              <a:rPr lang="en-US" sz="2600" dirty="0" smtClean="0"/>
              <a:t>Example:  Students who thought they had almost no chance of making much more than a middle-class income at age 30  is 194/4826 or 4%</a:t>
            </a:r>
          </a:p>
          <a:p>
            <a:pPr>
              <a:buNone/>
            </a:pPr>
            <a:endParaRPr lang="en-US" dirty="0" smtClean="0"/>
          </a:p>
        </p:txBody>
      </p:sp>
      <p:graphicFrame>
        <p:nvGraphicFramePr>
          <p:cNvPr id="4" name="Content Placeholder 3"/>
          <p:cNvGraphicFramePr>
            <a:graphicFrameLocks/>
          </p:cNvGraphicFramePr>
          <p:nvPr/>
        </p:nvGraphicFramePr>
        <p:xfrm>
          <a:off x="457200" y="1524000"/>
          <a:ext cx="8229600" cy="2966720"/>
        </p:xfrm>
        <a:graphic>
          <a:graphicData uri="http://schemas.openxmlformats.org/drawingml/2006/table">
            <a:tbl>
              <a:tblPr firstRow="1" bandRow="1">
                <a:tableStyleId>{5C22544A-7EE6-4342-B048-85BDC9FD1C3A}</a:tableStyleId>
              </a:tblPr>
              <a:tblGrid>
                <a:gridCol w="3048000"/>
                <a:gridCol w="1600200"/>
                <a:gridCol w="1524000"/>
                <a:gridCol w="2057400"/>
              </a:tblGrid>
              <a:tr h="370840">
                <a:tc>
                  <a:txBody>
                    <a:bodyPr/>
                    <a:lstStyle/>
                    <a:p>
                      <a:endParaRPr lang="en-US" dirty="0"/>
                    </a:p>
                  </a:txBody>
                  <a:tcPr/>
                </a:tc>
                <a:tc gridSpan="2">
                  <a:txBody>
                    <a:bodyPr/>
                    <a:lstStyle/>
                    <a:p>
                      <a:pPr algn="ctr"/>
                      <a:r>
                        <a:rPr lang="en-US" u="sng" dirty="0" smtClean="0"/>
                        <a:t>Gender</a:t>
                      </a:r>
                      <a:endParaRPr lang="en-US" u="sng" dirty="0"/>
                    </a:p>
                  </a:txBody>
                  <a:tcPr/>
                </a:tc>
                <a:tc hMerge="1">
                  <a:txBody>
                    <a:bodyPr/>
                    <a:lstStyle/>
                    <a:p>
                      <a:endParaRPr lang="en-US" dirty="0"/>
                    </a:p>
                  </a:txBody>
                  <a:tcPr/>
                </a:tc>
                <a:tc>
                  <a:txBody>
                    <a:bodyPr/>
                    <a:lstStyle/>
                    <a:p>
                      <a:endParaRPr lang="en-US"/>
                    </a:p>
                  </a:txBody>
                  <a:tcPr/>
                </a:tc>
              </a:tr>
              <a:tr h="370840">
                <a:tc>
                  <a:txBody>
                    <a:bodyPr/>
                    <a:lstStyle/>
                    <a:p>
                      <a:r>
                        <a:rPr lang="en-US" b="1" dirty="0" smtClean="0"/>
                        <a:t>Opinion</a:t>
                      </a:r>
                      <a:endParaRPr lang="en-US" b="1" dirty="0"/>
                    </a:p>
                  </a:txBody>
                  <a:tcPr/>
                </a:tc>
                <a:tc>
                  <a:txBody>
                    <a:bodyPr/>
                    <a:lstStyle/>
                    <a:p>
                      <a:r>
                        <a:rPr lang="en-US" b="1" dirty="0" smtClean="0"/>
                        <a:t>Female</a:t>
                      </a:r>
                      <a:endParaRPr lang="en-US" b="1" dirty="0"/>
                    </a:p>
                  </a:txBody>
                  <a:tcPr/>
                </a:tc>
                <a:tc>
                  <a:txBody>
                    <a:bodyPr/>
                    <a:lstStyle/>
                    <a:p>
                      <a:r>
                        <a:rPr lang="en-US" b="1" dirty="0" smtClean="0"/>
                        <a:t>Male</a:t>
                      </a:r>
                      <a:endParaRPr lang="en-US" b="1" dirty="0"/>
                    </a:p>
                  </a:txBody>
                  <a:tcPr/>
                </a:tc>
                <a:tc>
                  <a:txBody>
                    <a:bodyPr/>
                    <a:lstStyle/>
                    <a:p>
                      <a:r>
                        <a:rPr lang="en-US" b="1" dirty="0" smtClean="0"/>
                        <a:t>Total</a:t>
                      </a:r>
                      <a:endParaRPr lang="en-US" b="1" dirty="0"/>
                    </a:p>
                  </a:txBody>
                  <a:tcPr/>
                </a:tc>
              </a:tr>
              <a:tr h="370840">
                <a:tc>
                  <a:txBody>
                    <a:bodyPr/>
                    <a:lstStyle/>
                    <a:p>
                      <a:r>
                        <a:rPr lang="en-US" dirty="0" smtClean="0"/>
                        <a:t>Almost no chance</a:t>
                      </a:r>
                      <a:endParaRPr lang="en-US" dirty="0"/>
                    </a:p>
                  </a:txBody>
                  <a:tcPr/>
                </a:tc>
                <a:tc>
                  <a:txBody>
                    <a:bodyPr/>
                    <a:lstStyle/>
                    <a:p>
                      <a:r>
                        <a:rPr lang="en-US" dirty="0" smtClean="0"/>
                        <a:t>96</a:t>
                      </a:r>
                      <a:endParaRPr lang="en-US" dirty="0"/>
                    </a:p>
                  </a:txBody>
                  <a:tcPr/>
                </a:tc>
                <a:tc>
                  <a:txBody>
                    <a:bodyPr/>
                    <a:lstStyle/>
                    <a:p>
                      <a:r>
                        <a:rPr lang="en-US" dirty="0" smtClean="0"/>
                        <a:t>98</a:t>
                      </a:r>
                      <a:endParaRPr lang="en-US" dirty="0"/>
                    </a:p>
                  </a:txBody>
                  <a:tcPr/>
                </a:tc>
                <a:tc>
                  <a:txBody>
                    <a:bodyPr/>
                    <a:lstStyle/>
                    <a:p>
                      <a:r>
                        <a:rPr lang="en-US" dirty="0" smtClean="0"/>
                        <a:t>194</a:t>
                      </a:r>
                      <a:endParaRPr lang="en-US" dirty="0"/>
                    </a:p>
                  </a:txBody>
                  <a:tcPr/>
                </a:tc>
              </a:tr>
              <a:tr h="370840">
                <a:tc>
                  <a:txBody>
                    <a:bodyPr/>
                    <a:lstStyle/>
                    <a:p>
                      <a:r>
                        <a:rPr lang="en-US" dirty="0" smtClean="0"/>
                        <a:t>Some chance but probably</a:t>
                      </a:r>
                      <a:r>
                        <a:rPr lang="en-US" baseline="0" dirty="0" smtClean="0"/>
                        <a:t> not</a:t>
                      </a:r>
                      <a:endParaRPr lang="en-US" dirty="0"/>
                    </a:p>
                  </a:txBody>
                  <a:tcPr/>
                </a:tc>
                <a:tc>
                  <a:txBody>
                    <a:bodyPr/>
                    <a:lstStyle/>
                    <a:p>
                      <a:r>
                        <a:rPr lang="en-US" dirty="0" smtClean="0"/>
                        <a:t>426</a:t>
                      </a:r>
                      <a:endParaRPr lang="en-US" dirty="0"/>
                    </a:p>
                  </a:txBody>
                  <a:tcPr/>
                </a:tc>
                <a:tc>
                  <a:txBody>
                    <a:bodyPr/>
                    <a:lstStyle/>
                    <a:p>
                      <a:r>
                        <a:rPr lang="en-US" dirty="0" smtClean="0"/>
                        <a:t>286</a:t>
                      </a:r>
                      <a:endParaRPr lang="en-US" dirty="0"/>
                    </a:p>
                  </a:txBody>
                  <a:tcPr/>
                </a:tc>
                <a:tc>
                  <a:txBody>
                    <a:bodyPr/>
                    <a:lstStyle/>
                    <a:p>
                      <a:r>
                        <a:rPr lang="en-US" dirty="0" smtClean="0"/>
                        <a:t>712</a:t>
                      </a:r>
                      <a:endParaRPr lang="en-US" dirty="0"/>
                    </a:p>
                  </a:txBody>
                  <a:tcPr/>
                </a:tc>
              </a:tr>
              <a:tr h="370840">
                <a:tc>
                  <a:txBody>
                    <a:bodyPr/>
                    <a:lstStyle/>
                    <a:p>
                      <a:r>
                        <a:rPr lang="en-US" dirty="0" smtClean="0"/>
                        <a:t>A 50-50 chance</a:t>
                      </a:r>
                      <a:endParaRPr lang="en-US" dirty="0"/>
                    </a:p>
                  </a:txBody>
                  <a:tcPr/>
                </a:tc>
                <a:tc>
                  <a:txBody>
                    <a:bodyPr/>
                    <a:lstStyle/>
                    <a:p>
                      <a:r>
                        <a:rPr lang="en-US" dirty="0" smtClean="0"/>
                        <a:t>696</a:t>
                      </a:r>
                      <a:endParaRPr lang="en-US" dirty="0"/>
                    </a:p>
                  </a:txBody>
                  <a:tcPr/>
                </a:tc>
                <a:tc>
                  <a:txBody>
                    <a:bodyPr/>
                    <a:lstStyle/>
                    <a:p>
                      <a:r>
                        <a:rPr lang="en-US" dirty="0" smtClean="0"/>
                        <a:t>720</a:t>
                      </a:r>
                      <a:endParaRPr lang="en-US" dirty="0"/>
                    </a:p>
                  </a:txBody>
                  <a:tcPr/>
                </a:tc>
                <a:tc>
                  <a:txBody>
                    <a:bodyPr/>
                    <a:lstStyle/>
                    <a:p>
                      <a:r>
                        <a:rPr lang="en-US" dirty="0" smtClean="0"/>
                        <a:t>1416</a:t>
                      </a:r>
                      <a:endParaRPr lang="en-US" dirty="0"/>
                    </a:p>
                  </a:txBody>
                  <a:tcPr/>
                </a:tc>
              </a:tr>
              <a:tr h="370840">
                <a:tc>
                  <a:txBody>
                    <a:bodyPr/>
                    <a:lstStyle/>
                    <a:p>
                      <a:r>
                        <a:rPr lang="en-US" dirty="0" smtClean="0"/>
                        <a:t>A good</a:t>
                      </a:r>
                      <a:r>
                        <a:rPr lang="en-US" baseline="0" dirty="0" smtClean="0"/>
                        <a:t> chance</a:t>
                      </a:r>
                      <a:endParaRPr lang="en-US" dirty="0"/>
                    </a:p>
                  </a:txBody>
                  <a:tcPr/>
                </a:tc>
                <a:tc>
                  <a:txBody>
                    <a:bodyPr/>
                    <a:lstStyle/>
                    <a:p>
                      <a:r>
                        <a:rPr lang="en-US" dirty="0" smtClean="0"/>
                        <a:t>663</a:t>
                      </a:r>
                      <a:endParaRPr lang="en-US" dirty="0"/>
                    </a:p>
                  </a:txBody>
                  <a:tcPr/>
                </a:tc>
                <a:tc>
                  <a:txBody>
                    <a:bodyPr/>
                    <a:lstStyle/>
                    <a:p>
                      <a:r>
                        <a:rPr lang="en-US" dirty="0" smtClean="0"/>
                        <a:t>758</a:t>
                      </a:r>
                      <a:endParaRPr lang="en-US" dirty="0"/>
                    </a:p>
                  </a:txBody>
                  <a:tcPr/>
                </a:tc>
                <a:tc>
                  <a:txBody>
                    <a:bodyPr/>
                    <a:lstStyle/>
                    <a:p>
                      <a:r>
                        <a:rPr lang="en-US" dirty="0" smtClean="0"/>
                        <a:t>1421</a:t>
                      </a:r>
                      <a:endParaRPr lang="en-US" dirty="0"/>
                    </a:p>
                  </a:txBody>
                  <a:tcPr/>
                </a:tc>
              </a:tr>
              <a:tr h="370840">
                <a:tc>
                  <a:txBody>
                    <a:bodyPr/>
                    <a:lstStyle/>
                    <a:p>
                      <a:r>
                        <a:rPr lang="en-US" dirty="0" smtClean="0"/>
                        <a:t>Almost</a:t>
                      </a:r>
                      <a:r>
                        <a:rPr lang="en-US" baseline="0" dirty="0" smtClean="0"/>
                        <a:t> certain</a:t>
                      </a:r>
                      <a:endParaRPr lang="en-US" dirty="0"/>
                    </a:p>
                  </a:txBody>
                  <a:tcPr/>
                </a:tc>
                <a:tc>
                  <a:txBody>
                    <a:bodyPr/>
                    <a:lstStyle/>
                    <a:p>
                      <a:r>
                        <a:rPr lang="en-US" dirty="0" smtClean="0"/>
                        <a:t>486</a:t>
                      </a:r>
                      <a:endParaRPr lang="en-US" dirty="0"/>
                    </a:p>
                  </a:txBody>
                  <a:tcPr/>
                </a:tc>
                <a:tc>
                  <a:txBody>
                    <a:bodyPr/>
                    <a:lstStyle/>
                    <a:p>
                      <a:r>
                        <a:rPr lang="en-US" dirty="0" smtClean="0"/>
                        <a:t>597</a:t>
                      </a:r>
                      <a:endParaRPr lang="en-US" dirty="0"/>
                    </a:p>
                  </a:txBody>
                  <a:tcPr/>
                </a:tc>
                <a:tc>
                  <a:txBody>
                    <a:bodyPr/>
                    <a:lstStyle/>
                    <a:p>
                      <a:r>
                        <a:rPr lang="en-US" dirty="0" smtClean="0"/>
                        <a:t>1083</a:t>
                      </a:r>
                      <a:endParaRPr lang="en-US" dirty="0"/>
                    </a:p>
                  </a:txBody>
                  <a:tcPr/>
                </a:tc>
              </a:tr>
              <a:tr h="370840">
                <a:tc>
                  <a:txBody>
                    <a:bodyPr/>
                    <a:lstStyle/>
                    <a:p>
                      <a:r>
                        <a:rPr lang="en-US" dirty="0" smtClean="0"/>
                        <a:t>Total</a:t>
                      </a:r>
                      <a:endParaRPr lang="en-US" dirty="0"/>
                    </a:p>
                  </a:txBody>
                  <a:tcPr/>
                </a:tc>
                <a:tc>
                  <a:txBody>
                    <a:bodyPr/>
                    <a:lstStyle/>
                    <a:p>
                      <a:r>
                        <a:rPr lang="en-US" dirty="0" smtClean="0"/>
                        <a:t>2367</a:t>
                      </a:r>
                      <a:endParaRPr lang="en-US" dirty="0"/>
                    </a:p>
                  </a:txBody>
                  <a:tcPr/>
                </a:tc>
                <a:tc>
                  <a:txBody>
                    <a:bodyPr/>
                    <a:lstStyle/>
                    <a:p>
                      <a:r>
                        <a:rPr lang="en-US" dirty="0" smtClean="0"/>
                        <a:t>2459</a:t>
                      </a:r>
                      <a:endParaRPr lang="en-US" dirty="0"/>
                    </a:p>
                  </a:txBody>
                  <a:tcPr/>
                </a:tc>
                <a:tc>
                  <a:txBody>
                    <a:bodyPr/>
                    <a:lstStyle/>
                    <a:p>
                      <a:r>
                        <a:rPr lang="en-US" dirty="0" smtClean="0"/>
                        <a:t>4826</a:t>
                      </a:r>
                      <a:endParaRPr lang="en-US" dirty="0"/>
                    </a:p>
                  </a:txBody>
                  <a:tcPr/>
                </a:tc>
              </a:tr>
            </a:tbl>
          </a:graphicData>
        </a:graphic>
      </p:graphicFrame>
      <p:sp>
        <p:nvSpPr>
          <p:cNvPr id="5" name="Oval 4"/>
          <p:cNvSpPr/>
          <p:nvPr/>
        </p:nvSpPr>
        <p:spPr>
          <a:xfrm>
            <a:off x="3352800" y="41148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77000" y="40386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41148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22098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2000"/>
                                        <p:tgtEl>
                                          <p:spTgt spid="3">
                                            <p:txEl>
                                              <p:pRg st="7" end="7"/>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20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20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4" nodeType="clickEffect">
                                  <p:stCondLst>
                                    <p:cond delay="0"/>
                                  </p:stCondLst>
                                  <p:childTnLst>
                                    <p:set>
                                      <p:cBhvr>
                                        <p:cTn id="5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P spid="6" grpId="2" animBg="1"/>
      <p:bldP spid="6" grpId="3" animBg="1"/>
      <p:bldP spid="6" grpId="4" animBg="1"/>
      <p:bldP spid="7" grpId="0" animBg="1"/>
      <p:bldP spid="7" grpI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1601</Words>
  <Application>Microsoft Office PowerPoint</Application>
  <PresentationFormat>On-screen Show (4:3)</PresentationFormat>
  <Paragraphs>412</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Baveuse</vt:lpstr>
      <vt:lpstr>Bodoni MT Black</vt:lpstr>
      <vt:lpstr>Bookman Old Style</vt:lpstr>
      <vt:lpstr>Calibri</vt:lpstr>
      <vt:lpstr>Elephant</vt:lpstr>
      <vt:lpstr>Times New Roman</vt:lpstr>
      <vt:lpstr>Office Theme</vt:lpstr>
      <vt:lpstr>WARM UP!</vt:lpstr>
      <vt:lpstr>The TITANIC</vt:lpstr>
      <vt:lpstr>Displaying Categorical Data &amp; Quantitative Data</vt:lpstr>
      <vt:lpstr>Distribution of a Categorical Variable</vt:lpstr>
      <vt:lpstr>Displaying Variables  (refer to Graph Types Worksheet)</vt:lpstr>
      <vt:lpstr>No Matter What Type of Graph you Make…</vt:lpstr>
      <vt:lpstr>Let’s start with…</vt:lpstr>
      <vt:lpstr>Two Way Tables (aka Contingency Tables)</vt:lpstr>
      <vt:lpstr>Marginal Distribution</vt:lpstr>
      <vt:lpstr>PowerPoint Presentation</vt:lpstr>
      <vt:lpstr>Conditional Distribution</vt:lpstr>
      <vt:lpstr>Segmented Bar graph</vt:lpstr>
      <vt:lpstr>Conditional distributions and relationships</vt:lpstr>
      <vt:lpstr>HOLD UP!!!</vt:lpstr>
      <vt:lpstr>STATE - What’s the question that you’re trying to answer?</vt:lpstr>
      <vt:lpstr>PLAN - How will you go about answering the question?  What statistical techniques does this problem call for? </vt:lpstr>
      <vt:lpstr>DO - Make graphs and carry out needed calculations.</vt:lpstr>
      <vt:lpstr>CONCLUDE - Give your practical conclusion to the setting of the real-world problem. </vt:lpstr>
      <vt:lpstr>Let’s continue with…</vt:lpstr>
      <vt:lpstr>Dot Plots</vt:lpstr>
      <vt:lpstr>Analyze this Data Plot</vt:lpstr>
      <vt:lpstr>Stem and Leaf Plots</vt:lpstr>
      <vt:lpstr>Back to Back Stem Plot</vt:lpstr>
      <vt:lpstr>Stem and “LEAF” Plot</vt:lpstr>
      <vt:lpstr>Histograms</vt:lpstr>
      <vt:lpstr>Analyze this!</vt:lpstr>
      <vt:lpstr>Histograms</vt:lpstr>
      <vt:lpstr>More about Shape</vt:lpstr>
      <vt:lpstr>Bar Graphs vs. Histogram</vt:lpstr>
      <vt:lpstr>Analyzing Qualitative Data</vt:lpstr>
      <vt:lpstr>Stemplot Exit Ticket</vt:lpstr>
      <vt:lpstr>HOMEWORK</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Displaying Categorical Data &amp; Quantitative Data</dc:title>
  <dc:creator>sprofio</dc:creator>
  <cp:lastModifiedBy>mchildrey</cp:lastModifiedBy>
  <cp:revision>80</cp:revision>
  <dcterms:created xsi:type="dcterms:W3CDTF">2011-08-29T00:19:47Z</dcterms:created>
  <dcterms:modified xsi:type="dcterms:W3CDTF">2017-08-31T18:52:58Z</dcterms:modified>
</cp:coreProperties>
</file>