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14"/>
  </p:notesMasterIdLst>
  <p:handoutMasterIdLst>
    <p:handoutMasterId r:id="rId15"/>
  </p:handoutMasterIdLst>
  <p:sldIdLst>
    <p:sldId id="448" r:id="rId2"/>
    <p:sldId id="286" r:id="rId3"/>
    <p:sldId id="446" r:id="rId4"/>
    <p:sldId id="450" r:id="rId5"/>
    <p:sldId id="456" r:id="rId6"/>
    <p:sldId id="457" r:id="rId7"/>
    <p:sldId id="458" r:id="rId8"/>
    <p:sldId id="459" r:id="rId9"/>
    <p:sldId id="453" r:id="rId10"/>
    <p:sldId id="460" r:id="rId11"/>
    <p:sldId id="452" r:id="rId12"/>
    <p:sldId id="451" r:id="rId13"/>
  </p:sldIdLst>
  <p:sldSz cx="9144000" cy="6858000" type="screen4x3"/>
  <p:notesSz cx="7077075" cy="938688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73" tIns="47037" rIns="94073" bIns="47037" numCol="1" anchor="t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438" y="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73" tIns="47037" rIns="94073" bIns="47037" numCol="1" anchor="t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40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73" tIns="47037" rIns="94073" bIns="47037" numCol="1" anchor="b" anchorCtr="0" compatLnSpc="1">
            <a:prstTxWarp prst="textNoShape">
              <a:avLst/>
            </a:prstTxWarp>
          </a:bodyPr>
          <a:lstStyle>
            <a:lvl1pPr defTabSz="941388">
              <a:defRPr sz="1200"/>
            </a:lvl1pPr>
          </a:lstStyle>
          <a:p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438" y="8915400"/>
            <a:ext cx="30670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73" tIns="47037" rIns="94073" bIns="47037" numCol="1" anchor="b" anchorCtr="0" compatLnSpc="1">
            <a:prstTxWarp prst="textNoShape">
              <a:avLst/>
            </a:prstTxWarp>
          </a:bodyPr>
          <a:lstStyle>
            <a:lvl1pPr algn="r" defTabSz="941388">
              <a:defRPr sz="1200"/>
            </a:lvl1pPr>
          </a:lstStyle>
          <a:p>
            <a:fld id="{397767D1-F3C9-4E6B-929C-C2CB9DCDB9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83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89AA32-12E9-4832-8B38-DC6FAF99F16C}" type="datetimeFigureOut">
              <a:rPr lang="en-US" smtClean="0"/>
              <a:pPr/>
              <a:t>8/30/2016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459288"/>
            <a:ext cx="5661025" cy="4224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540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91540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C6B8DF-DE22-4998-AF5F-D0149E8918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42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103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475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33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0173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177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803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008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406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405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753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C6B8DF-DE22-4998-AF5F-D0149E8918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6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94911-4187-4011-9208-237C10FD1B3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72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A038F-2757-41B8-AB3B-A164CD6B9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70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E5CE5-9898-4FC6-B05E-9C81236503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46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EAF5C-80BD-4E08-9734-DC72394FC8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67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CD442-CFA9-4984-BBB5-95A4A649D2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7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32676-3213-4BC6-A7F3-DB21F48F5C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6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6AA52-F31A-40B2-B924-1923A301D1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68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4ADC3-D1F0-4BC9-BA7C-95F52DB0BE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01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EFAAD-B76B-44CA-B2CF-C4C56BA943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36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124E0-36B1-41CB-870F-43845BF5EB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6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F1AD-E911-4B90-BF0B-15AE50D4C5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1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8D295-F945-42D7-AAF8-BD6569585E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5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252845" y="1318780"/>
            <a:ext cx="8610600" cy="2741901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27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MathSoftText"/>
              </a:rPr>
              <a:t>Welcome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MathSoftText"/>
              </a:rPr>
              <a:t> </a:t>
            </a:r>
            <a:r>
              <a:rPr lang="en-US" sz="3600" b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>
                    <a:lumMod val="40000"/>
                    <a:lumOff val="60000"/>
                  </a:schemeClr>
                </a:solidFill>
                <a:latin typeface="MathSoftText"/>
              </a:rPr>
              <a:t>to AP Statistics</a:t>
            </a:r>
            <a:endParaRPr lang="en-US" sz="36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>
                  <a:lumMod val="40000"/>
                  <a:lumOff val="60000"/>
                </a:schemeClr>
              </a:solidFill>
              <a:latin typeface="MathSoftText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-13855" y="2628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-13855" y="110100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-13855" y="2628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-13855" y="110100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-13855" y="2628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-13855" y="1101004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3" name="Rectangle 15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09" name="Rectangle 21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311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0" y="800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9525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0" y="923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0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Describing Distributions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973" y="1137804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****    </a:t>
            </a:r>
            <a:r>
              <a:rPr lang="en-US" sz="3200" b="1" smtClean="0">
                <a:solidFill>
                  <a:srgbClr val="0070C0"/>
                </a:solidFill>
              </a:rPr>
              <a:t>Remember your </a:t>
            </a:r>
            <a:r>
              <a:rPr lang="en-US" sz="3200" b="1" dirty="0" smtClean="0">
                <a:solidFill>
                  <a:srgbClr val="0070C0"/>
                </a:solidFill>
              </a:rPr>
              <a:t>SOCS!!!   *****</a:t>
            </a:r>
            <a:endParaRPr lang="en-US" sz="3200" dirty="0">
              <a:solidFill>
                <a:srgbClr val="0070C0"/>
              </a:solidFill>
            </a:endParaRPr>
          </a:p>
          <a:p>
            <a:r>
              <a:rPr lang="en-US" sz="3200" dirty="0" smtClean="0"/>
              <a:t>	</a:t>
            </a:r>
          </a:p>
          <a:p>
            <a:r>
              <a:rPr lang="en-US" sz="3200" b="1" u="sng" dirty="0" smtClean="0"/>
              <a:t>S</a:t>
            </a:r>
            <a:r>
              <a:rPr lang="en-US" sz="3200" dirty="0" smtClean="0"/>
              <a:t>hape</a:t>
            </a:r>
          </a:p>
          <a:p>
            <a:endParaRPr lang="en-US" sz="3200" dirty="0"/>
          </a:p>
          <a:p>
            <a:r>
              <a:rPr lang="en-US" sz="3200" b="1" u="sng" dirty="0" smtClean="0"/>
              <a:t>O</a:t>
            </a:r>
            <a:r>
              <a:rPr lang="en-US" sz="3200" dirty="0" smtClean="0"/>
              <a:t>utliers</a:t>
            </a:r>
          </a:p>
          <a:p>
            <a:endParaRPr lang="en-US" sz="3200" dirty="0"/>
          </a:p>
          <a:p>
            <a:r>
              <a:rPr lang="en-US" sz="3200" b="1" u="sng" dirty="0" smtClean="0"/>
              <a:t>C</a:t>
            </a:r>
            <a:r>
              <a:rPr lang="en-US" sz="3200" dirty="0" smtClean="0"/>
              <a:t>enter</a:t>
            </a:r>
          </a:p>
          <a:p>
            <a:endParaRPr lang="en-US" sz="3200" dirty="0"/>
          </a:p>
          <a:p>
            <a:r>
              <a:rPr lang="en-US" sz="3200" b="1" u="sng" dirty="0" smtClean="0"/>
              <a:t>S</a:t>
            </a:r>
            <a:r>
              <a:rPr lang="en-US" sz="3200" dirty="0" smtClean="0"/>
              <a:t>pread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58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Homework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066800"/>
            <a:ext cx="84582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Finish</a:t>
            </a:r>
            <a:r>
              <a:rPr lang="en-US" b="1" dirty="0" smtClean="0"/>
              <a:t> the M&amp;M activity (to be </a:t>
            </a:r>
            <a:r>
              <a:rPr lang="en-US" b="1" smtClean="0"/>
              <a:t>collected)</a:t>
            </a:r>
          </a:p>
          <a:p>
            <a:pPr algn="ctr"/>
            <a:endParaRPr lang="en-US" sz="3600" b="1" dirty="0"/>
          </a:p>
          <a:p>
            <a:pPr algn="ctr"/>
            <a:r>
              <a:rPr lang="en-US" b="1" u="sng" dirty="0" smtClean="0"/>
              <a:t>Read</a:t>
            </a:r>
            <a:r>
              <a:rPr lang="en-US" b="1" dirty="0" smtClean="0"/>
              <a:t> Textbook pages 1-12</a:t>
            </a:r>
          </a:p>
          <a:p>
            <a:pPr algn="ctr"/>
            <a:endParaRPr lang="en-US" b="1" dirty="0"/>
          </a:p>
          <a:p>
            <a:pPr algn="ctr"/>
            <a:r>
              <a:rPr lang="en-US" b="1" u="sng" dirty="0" smtClean="0"/>
              <a:t>Do</a:t>
            </a:r>
            <a:r>
              <a:rPr lang="en-US" b="1" dirty="0" smtClean="0"/>
              <a:t> exercises p. 7/#2, 4, 6, 7, 8</a:t>
            </a:r>
          </a:p>
          <a:p>
            <a:pPr algn="ctr"/>
            <a:r>
              <a:rPr lang="en-US" b="1" dirty="0" smtClean="0"/>
              <a:t>And p. 22/#11, 13, 14, 17</a:t>
            </a:r>
          </a:p>
          <a:p>
            <a:pPr algn="ctr"/>
            <a:endParaRPr lang="en-US" b="1" dirty="0"/>
          </a:p>
          <a:p>
            <a:pPr algn="ctr"/>
            <a:r>
              <a:rPr lang="en-US" b="1" u="sng" dirty="0" smtClean="0"/>
              <a:t>Check</a:t>
            </a:r>
            <a:r>
              <a:rPr lang="en-US" b="1" dirty="0" smtClean="0"/>
              <a:t> answers to odd problems</a:t>
            </a:r>
          </a:p>
          <a:p>
            <a:pPr algn="ctr"/>
            <a:r>
              <a:rPr lang="en-US" b="1" u="sng" dirty="0" smtClean="0"/>
              <a:t>Bring</a:t>
            </a:r>
            <a:r>
              <a:rPr lang="en-US" b="1" dirty="0" smtClean="0"/>
              <a:t> a leaf next class.</a:t>
            </a:r>
          </a:p>
          <a:p>
            <a:pPr algn="ctr"/>
            <a:endParaRPr lang="en-US" b="1" dirty="0" smtClean="0"/>
          </a:p>
          <a:p>
            <a:pPr algn="ctr"/>
            <a:r>
              <a:rPr lang="en-US" b="1" u="sng" dirty="0" smtClean="0"/>
              <a:t>Review</a:t>
            </a:r>
            <a:r>
              <a:rPr lang="en-US" b="1" dirty="0" smtClean="0"/>
              <a:t> policies and procedures sheet with your parents and get it signed!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5944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Objectives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430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end of the lesson, students can:</a:t>
            </a:r>
          </a:p>
          <a:p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Describe the distribution of a variable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Determine types of variables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Display variables graphically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Describe the overall pattern of a distribution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6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Unit 1 – Day 1 Preliminaries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405245" y="1170709"/>
            <a:ext cx="8333509" cy="4770537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Introductions/ roll	</a:t>
            </a:r>
            <a:r>
              <a:rPr lang="en-US" sz="1800" dirty="0" smtClean="0"/>
              <a:t>(any peanut allergies?)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Textbooks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Course expectations/ student info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Course format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How to be successful</a:t>
            </a:r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endParaRPr lang="en-US" sz="1800" dirty="0"/>
          </a:p>
          <a:p>
            <a:pPr marL="457200" indent="-457200">
              <a:spcBef>
                <a:spcPct val="20000"/>
              </a:spcBef>
              <a:buFont typeface="Arial" pitchFamily="34" charset="0"/>
              <a:buChar char="•"/>
            </a:pPr>
            <a:r>
              <a:rPr lang="en-US" dirty="0" smtClean="0"/>
              <a:t>Honor Code</a:t>
            </a: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66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Lesson Objectives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11430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 the end of the lesson, students can:</a:t>
            </a:r>
          </a:p>
          <a:p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Describe the distribution of a variable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Determine types of variables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Display variables graphically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Describe the overall pattern of a distribution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86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Foundational Definitions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973" y="1137804"/>
            <a:ext cx="84582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Statistics</a:t>
            </a:r>
            <a:r>
              <a:rPr lang="en-US" sz="3200" b="1" dirty="0" smtClean="0"/>
              <a:t>:  </a:t>
            </a:r>
            <a:r>
              <a:rPr lang="en-US" sz="3200" dirty="0" smtClean="0"/>
              <a:t>the science of data</a:t>
            </a:r>
            <a:endParaRPr lang="en-US" sz="3200" dirty="0"/>
          </a:p>
          <a:p>
            <a:endParaRPr lang="en-US" sz="3200" b="1" dirty="0"/>
          </a:p>
          <a:p>
            <a:r>
              <a:rPr lang="en-US" sz="3200" b="1" u="sng" dirty="0" smtClean="0"/>
              <a:t>Individuals</a:t>
            </a:r>
            <a:r>
              <a:rPr lang="en-US" sz="3200" b="1" dirty="0" smtClean="0"/>
              <a:t>: </a:t>
            </a:r>
            <a:r>
              <a:rPr lang="en-US" sz="3200" dirty="0" smtClean="0"/>
              <a:t>the objects described by a set of data.  They may be people, animals, or things.</a:t>
            </a:r>
            <a:endParaRPr lang="en-US" sz="3200" b="1" dirty="0" smtClean="0"/>
          </a:p>
          <a:p>
            <a:endParaRPr lang="en-US" sz="3200" b="1" dirty="0"/>
          </a:p>
          <a:p>
            <a:r>
              <a:rPr lang="en-US" sz="3200" b="1" u="sng" dirty="0" smtClean="0"/>
              <a:t>Variable</a:t>
            </a:r>
            <a:r>
              <a:rPr lang="en-US" sz="3200" b="1" dirty="0" smtClean="0"/>
              <a:t>: </a:t>
            </a:r>
            <a:r>
              <a:rPr lang="en-US" sz="3200" dirty="0" smtClean="0"/>
              <a:t>any characteristic of an individual.  (A variable can take different values for different individuals.)</a:t>
            </a:r>
            <a:endParaRPr lang="en-US" sz="3200" b="1" dirty="0" smtClean="0"/>
          </a:p>
          <a:p>
            <a:endParaRPr lang="en-US" sz="3200" b="1" dirty="0"/>
          </a:p>
          <a:p>
            <a:r>
              <a:rPr lang="en-US" u="sng" dirty="0" smtClean="0"/>
              <a:t>Example:</a:t>
            </a:r>
            <a:r>
              <a:rPr lang="en-US" dirty="0" smtClean="0"/>
              <a:t> 	</a:t>
            </a:r>
            <a:r>
              <a:rPr lang="en-US" b="1" dirty="0" smtClean="0"/>
              <a:t>Individual</a:t>
            </a:r>
            <a:r>
              <a:rPr lang="en-US" dirty="0" smtClean="0"/>
              <a:t> – Students at BHS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/>
              <a:t>Variables</a:t>
            </a:r>
            <a:r>
              <a:rPr lang="en-US" dirty="0" smtClean="0"/>
              <a:t> - </a:t>
            </a:r>
            <a:r>
              <a:rPr lang="en-US" b="1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8866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Variables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973" y="1137804"/>
            <a:ext cx="84582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 </a:t>
            </a:r>
            <a:r>
              <a:rPr lang="en-US" sz="3200" b="1" u="sng" dirty="0" smtClean="0"/>
              <a:t>Categorical (Qualitative) variable </a:t>
            </a:r>
            <a:r>
              <a:rPr lang="en-US" sz="3200" dirty="0" smtClean="0"/>
              <a:t>places an individual into one of several groups or categories.</a:t>
            </a:r>
            <a:r>
              <a:rPr lang="en-US" sz="3200" b="1" dirty="0" smtClean="0"/>
              <a:t> </a:t>
            </a:r>
            <a:endParaRPr lang="en-US" sz="3200" dirty="0"/>
          </a:p>
          <a:p>
            <a:r>
              <a:rPr lang="en-US" sz="3200" dirty="0" smtClean="0"/>
              <a:t>	</a:t>
            </a:r>
            <a:r>
              <a:rPr lang="en-US" sz="2400" dirty="0" smtClean="0"/>
              <a:t>Example: </a:t>
            </a:r>
            <a:endParaRPr lang="en-US" sz="3200" dirty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A </a:t>
            </a:r>
            <a:r>
              <a:rPr lang="en-US" sz="3200" b="1" u="sng" dirty="0" smtClean="0"/>
              <a:t>Quantitative variable</a:t>
            </a:r>
            <a:r>
              <a:rPr lang="en-US" sz="3200" dirty="0" smtClean="0"/>
              <a:t> takes numerical values for which it makes sense to find an average.</a:t>
            </a:r>
            <a:endParaRPr lang="en-US" sz="3200" b="1" u="sng" dirty="0" smtClean="0"/>
          </a:p>
          <a:p>
            <a:r>
              <a:rPr lang="en-US" sz="3200" b="1" dirty="0" smtClean="0"/>
              <a:t>	</a:t>
            </a:r>
            <a:r>
              <a:rPr lang="en-US" sz="2400" dirty="0" smtClean="0"/>
              <a:t>Example</a:t>
            </a:r>
            <a:r>
              <a:rPr lang="en-US" sz="3200" dirty="0" smtClean="0"/>
              <a:t>:</a:t>
            </a:r>
          </a:p>
          <a:p>
            <a:endParaRPr lang="en-US" sz="3200" b="1" dirty="0"/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00180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855517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Types of Variables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5191" y="878031"/>
            <a:ext cx="8458200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Place the following variables</a:t>
            </a:r>
            <a:r>
              <a:rPr lang="en-US" b="1" dirty="0" smtClean="0"/>
              <a:t>:</a:t>
            </a:r>
          </a:p>
          <a:p>
            <a:endParaRPr lang="en-US" sz="900" b="1" dirty="0" smtClean="0"/>
          </a:p>
          <a:p>
            <a:r>
              <a:rPr lang="en-US" sz="2400" dirty="0" smtClean="0"/>
              <a:t>Age		   College Choice		Gender	</a:t>
            </a:r>
          </a:p>
          <a:p>
            <a:endParaRPr lang="en-US" sz="2400" dirty="0"/>
          </a:p>
          <a:p>
            <a:r>
              <a:rPr lang="en-US" sz="2400" dirty="0" smtClean="0"/>
              <a:t>GPA		   Grade Level		Phone Number	</a:t>
            </a:r>
          </a:p>
          <a:p>
            <a:endParaRPr lang="en-US" sz="2400" dirty="0"/>
          </a:p>
          <a:p>
            <a:r>
              <a:rPr lang="en-US" sz="2400" dirty="0" smtClean="0"/>
              <a:t>Race		   Weight</a:t>
            </a:r>
            <a:endParaRPr lang="en-US" sz="2400" dirty="0"/>
          </a:p>
          <a:p>
            <a:endParaRPr lang="en-US" sz="3200" b="1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951645"/>
              </p:ext>
            </p:extLst>
          </p:nvPr>
        </p:nvGraphicFramePr>
        <p:xfrm>
          <a:off x="315191" y="3581400"/>
          <a:ext cx="8478982" cy="2943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39491"/>
                <a:gridCol w="4239491"/>
              </a:tblGrid>
              <a:tr h="4851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Categorical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(Qualitative)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Quantitative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140"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1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1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1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51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914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Distributions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5973" y="1137804"/>
            <a:ext cx="84582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Distribution </a:t>
            </a:r>
            <a:r>
              <a:rPr lang="en-US" sz="3200" dirty="0" smtClean="0"/>
              <a:t>of a variable tells us what values the variable takes and how often it takes those values.</a:t>
            </a:r>
            <a:endParaRPr lang="en-US" sz="3200" dirty="0"/>
          </a:p>
          <a:p>
            <a:r>
              <a:rPr lang="en-US" sz="3200" dirty="0" smtClean="0"/>
              <a:t>	</a:t>
            </a:r>
            <a:r>
              <a:rPr lang="en-US" sz="2400" dirty="0" smtClean="0"/>
              <a:t> </a:t>
            </a:r>
            <a:endParaRPr lang="en-US" sz="3200" dirty="0"/>
          </a:p>
          <a:p>
            <a:r>
              <a:rPr lang="en-US" sz="3200" b="1" dirty="0"/>
              <a:t> </a:t>
            </a:r>
            <a:r>
              <a:rPr lang="en-US" sz="3200" b="1" dirty="0" smtClean="0"/>
              <a:t>   </a:t>
            </a:r>
          </a:p>
          <a:p>
            <a:r>
              <a:rPr lang="en-US" sz="3200" b="1" dirty="0" smtClean="0"/>
              <a:t>To Examine and Describe Data:</a:t>
            </a:r>
          </a:p>
          <a:p>
            <a:endParaRPr lang="en-US" sz="1000" b="1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Examine each variable by itself first; then examine the relationship between variables</a:t>
            </a:r>
          </a:p>
          <a:p>
            <a:pPr marL="514350" indent="-514350">
              <a:buFont typeface="Arial" pitchFamily="34" charset="0"/>
              <a:buChar char="•"/>
            </a:pPr>
            <a:endParaRPr lang="en-US" dirty="0" smtClean="0"/>
          </a:p>
          <a:p>
            <a:pPr marL="514350" indent="-514350">
              <a:buFont typeface="Arial" pitchFamily="34" charset="0"/>
              <a:buChar char="•"/>
            </a:pPr>
            <a:r>
              <a:rPr lang="en-US" dirty="0" smtClean="0"/>
              <a:t>Graph the data; then add numerical summaries of the data</a:t>
            </a:r>
          </a:p>
        </p:txBody>
      </p:sp>
    </p:spTree>
    <p:extLst>
      <p:ext uri="{BB962C8B-B14F-4D97-AF65-F5344CB8AC3E}">
        <p14:creationId xmlns:p14="http://schemas.microsoft.com/office/powerpoint/2010/main" val="200850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Displaying Distributions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18715"/>
              </p:ext>
            </p:extLst>
          </p:nvPr>
        </p:nvGraphicFramePr>
        <p:xfrm>
          <a:off x="228600" y="1676400"/>
          <a:ext cx="8565573" cy="373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1"/>
                <a:gridCol w="2971800"/>
                <a:gridCol w="3307772"/>
              </a:tblGrid>
              <a:tr h="554447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Type of Variable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Graphical Displays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Numerical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Summaries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41563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Categorical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Pie Charts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Bar Graphs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Counts</a:t>
                      </a:r>
                    </a:p>
                    <a:p>
                      <a:r>
                        <a:rPr lang="en-US" sz="2000" b="1" dirty="0" err="1" smtClean="0">
                          <a:solidFill>
                            <a:schemeClr val="tx1"/>
                          </a:solidFill>
                        </a:rPr>
                        <a:t>Percents</a:t>
                      </a:r>
                      <a:endParaRPr lang="en-US" sz="2000" b="1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Proportions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7790"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Quantitative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Dot Plots</a:t>
                      </a:r>
                    </a:p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Stem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Plots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(Stem &amp; Leaf)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Box Plots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(Box &amp; Whisker)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Histograms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Center</a:t>
                      </a:r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(mean, median, mode)</a:t>
                      </a:r>
                    </a:p>
                    <a:p>
                      <a:r>
                        <a:rPr lang="en-US" sz="2000" b="1" baseline="0" dirty="0" smtClean="0">
                          <a:solidFill>
                            <a:schemeClr val="tx1"/>
                          </a:solidFill>
                        </a:rPr>
                        <a:t>Spread 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</a:rPr>
                        <a:t>(range, standard deviation)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8202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514"/>
            <a:ext cx="8763000" cy="1044286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m&amp;m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Activity – Dot Plot</a:t>
            </a:r>
            <a:endParaRPr lang="en-US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39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5" name="Rectangle 7"/>
          <p:cNvSpPr>
            <a:spLocks noChangeArrowheads="1"/>
          </p:cNvSpPr>
          <p:nvPr/>
        </p:nvSpPr>
        <p:spPr bwMode="auto">
          <a:xfrm>
            <a:off x="0" y="120015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397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3978" name="Rectangle 10"/>
          <p:cNvSpPr>
            <a:spLocks noChangeArrowheads="1"/>
          </p:cNvSpPr>
          <p:nvPr/>
        </p:nvSpPr>
        <p:spPr bwMode="auto">
          <a:xfrm>
            <a:off x="0" y="1143000"/>
            <a:ext cx="9144000" cy="0"/>
          </a:xfrm>
          <a:prstGeom prst="rect">
            <a:avLst/>
          </a:prstGeom>
          <a:noFill/>
          <a:ln w="76200" cap="flat" cmpd="sng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0" y="1676400"/>
            <a:ext cx="86868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I will give each student ~25 </a:t>
            </a:r>
            <a:r>
              <a:rPr lang="en-US" sz="2400" b="1" dirty="0" err="1" smtClean="0"/>
              <a:t>m&amp;ms</a:t>
            </a:r>
            <a:r>
              <a:rPr lang="en-US" sz="24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 smtClean="0"/>
          </a:p>
          <a:p>
            <a:r>
              <a:rPr lang="en-US" sz="2000" b="1" dirty="0" smtClean="0">
                <a:solidFill>
                  <a:schemeClr val="accent4"/>
                </a:solidFill>
              </a:rPr>
              <a:t>If you get more, cover your eyes and randomly remove candy until you have exactly 25 pieces.</a:t>
            </a:r>
          </a:p>
          <a:p>
            <a:pPr marL="457200" indent="-457200">
              <a:buFont typeface="+mj-lt"/>
              <a:buAutoNum type="arabicPeriod"/>
            </a:pPr>
            <a:endParaRPr lang="en-US" sz="2000" b="1" dirty="0" smtClean="0"/>
          </a:p>
          <a:p>
            <a:r>
              <a:rPr lang="en-US" sz="2400" b="1" dirty="0" smtClean="0"/>
              <a:t>2.   Calculate the </a:t>
            </a:r>
            <a:r>
              <a:rPr lang="en-US" sz="2400" b="1" u="sng" dirty="0" smtClean="0"/>
              <a:t>percentage</a:t>
            </a:r>
            <a:r>
              <a:rPr lang="en-US" sz="2400" b="1" dirty="0" smtClean="0"/>
              <a:t> of </a:t>
            </a:r>
            <a:r>
              <a:rPr lang="en-US" sz="2400" b="1" dirty="0" smtClean="0">
                <a:solidFill>
                  <a:schemeClr val="accent6"/>
                </a:solidFill>
              </a:rPr>
              <a:t>ORANGE</a:t>
            </a:r>
            <a:r>
              <a:rPr lang="en-US" sz="2400" b="1" dirty="0" smtClean="0"/>
              <a:t> pieces.</a:t>
            </a:r>
            <a:endParaRPr lang="en-US" sz="2400" b="1" dirty="0"/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r>
              <a:rPr lang="en-US" sz="2400" b="1" dirty="0" smtClean="0"/>
              <a:t>3.   Come up to the back board and place a dot for your percentage.</a:t>
            </a:r>
            <a:endParaRPr lang="en-US" sz="24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28600" y="6096000"/>
            <a:ext cx="8686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355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4580</TotalTime>
  <Words>374</Words>
  <Application>Microsoft Office PowerPoint</Application>
  <PresentationFormat>On-screen Show (4:3)</PresentationFormat>
  <Paragraphs>126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MathSoftText</vt:lpstr>
      <vt:lpstr>Office Theme</vt:lpstr>
      <vt:lpstr>PowerPoint Presentation</vt:lpstr>
      <vt:lpstr>Unit 1 – Day 1 Preliminaries</vt:lpstr>
      <vt:lpstr>Lesson Objectives</vt:lpstr>
      <vt:lpstr>Foundational Definitions</vt:lpstr>
      <vt:lpstr>Types of Variables</vt:lpstr>
      <vt:lpstr>Types of Variables</vt:lpstr>
      <vt:lpstr>Distributions</vt:lpstr>
      <vt:lpstr>Displaying Distributions</vt:lpstr>
      <vt:lpstr>m&amp;m Activity – Dot Plot</vt:lpstr>
      <vt:lpstr>Describing Distributions</vt:lpstr>
      <vt:lpstr>Homework</vt:lpstr>
      <vt:lpstr>Lesson Objectives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1.6 Solving Linear Inequalities</dc:title>
  <dc:creator>julie.geoghagan</dc:creator>
  <cp:lastModifiedBy>mchildrey</cp:lastModifiedBy>
  <cp:revision>985</cp:revision>
  <dcterms:created xsi:type="dcterms:W3CDTF">2004-08-13T14:04:40Z</dcterms:created>
  <dcterms:modified xsi:type="dcterms:W3CDTF">2016-08-30T16:18:11Z</dcterms:modified>
</cp:coreProperties>
</file>