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0FAF45-1A84-4E04-B487-6A182CAC483A}"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24350-38E2-4D48-8A5B-2D65EDFB420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0FAF45-1A84-4E04-B487-6A182CAC483A}"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24350-38E2-4D48-8A5B-2D65EDFB42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0FAF45-1A84-4E04-B487-6A182CAC483A}"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24350-38E2-4D48-8A5B-2D65EDFB42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0FAF45-1A84-4E04-B487-6A182CAC483A}"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24350-38E2-4D48-8A5B-2D65EDFB42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0FAF45-1A84-4E04-B487-6A182CAC483A}"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24350-38E2-4D48-8A5B-2D65EDFB420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0FAF45-1A84-4E04-B487-6A182CAC483A}" type="datetimeFigureOut">
              <a:rPr lang="en-US" smtClean="0"/>
              <a:pPr/>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724350-38E2-4D48-8A5B-2D65EDFB42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0FAF45-1A84-4E04-B487-6A182CAC483A}" type="datetimeFigureOut">
              <a:rPr lang="en-US" smtClean="0"/>
              <a:pPr/>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724350-38E2-4D48-8A5B-2D65EDFB42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0FAF45-1A84-4E04-B487-6A182CAC483A}" type="datetimeFigureOut">
              <a:rPr lang="en-US" smtClean="0"/>
              <a:pPr/>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724350-38E2-4D48-8A5B-2D65EDFB42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0FAF45-1A84-4E04-B487-6A182CAC483A}" type="datetimeFigureOut">
              <a:rPr lang="en-US" smtClean="0"/>
              <a:pPr/>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724350-38E2-4D48-8A5B-2D65EDFB42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0FAF45-1A84-4E04-B487-6A182CAC483A}" type="datetimeFigureOut">
              <a:rPr lang="en-US" smtClean="0"/>
              <a:pPr/>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724350-38E2-4D48-8A5B-2D65EDFB42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0FAF45-1A84-4E04-B487-6A182CAC483A}" type="datetimeFigureOut">
              <a:rPr lang="en-US" smtClean="0"/>
              <a:pPr/>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724350-38E2-4D48-8A5B-2D65EDFB420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FAF45-1A84-4E04-B487-6A182CAC483A}" type="datetimeFigureOut">
              <a:rPr lang="en-US" smtClean="0"/>
              <a:pPr/>
              <a:t>10/12/2016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724350-38E2-4D48-8A5B-2D65EDFB42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lstStyle/>
          <a:p>
            <a:endParaRPr lang="en-US" dirty="0"/>
          </a:p>
        </p:txBody>
      </p:sp>
      <p:sp>
        <p:nvSpPr>
          <p:cNvPr id="3" name="Subtitle 2"/>
          <p:cNvSpPr>
            <a:spLocks noGrp="1"/>
          </p:cNvSpPr>
          <p:nvPr>
            <p:ph type="subTitle" idx="1"/>
          </p:nvPr>
        </p:nvSpPr>
        <p:spPr>
          <a:xfrm>
            <a:off x="533400" y="1295400"/>
            <a:ext cx="8077200" cy="4953000"/>
          </a:xfrm>
        </p:spPr>
        <p:txBody>
          <a:bodyPr>
            <a:normAutofit/>
          </a:bodyPr>
          <a:lstStyle/>
          <a:p>
            <a:r>
              <a:rPr lang="en-US" dirty="0" smtClean="0">
                <a:solidFill>
                  <a:srgbClr val="FF0000"/>
                </a:solidFill>
                <a:latin typeface="Elephant" panose="02020904090505020303" pitchFamily="18" charset="0"/>
              </a:rPr>
              <a:t>Unit 3 </a:t>
            </a:r>
          </a:p>
          <a:p>
            <a:endParaRPr lang="en-US" dirty="0" smtClean="0">
              <a:solidFill>
                <a:srgbClr val="FF0000"/>
              </a:solidFill>
              <a:latin typeface="Elephant" panose="02020904090505020303" pitchFamily="18" charset="0"/>
            </a:endParaRPr>
          </a:p>
          <a:p>
            <a:r>
              <a:rPr lang="en-US" dirty="0" smtClean="0">
                <a:solidFill>
                  <a:srgbClr val="FF0000"/>
                </a:solidFill>
                <a:latin typeface="Elephant" panose="02020904090505020303" pitchFamily="18" charset="0"/>
              </a:rPr>
              <a:t>Multiple Choice </a:t>
            </a:r>
          </a:p>
          <a:p>
            <a:r>
              <a:rPr lang="en-US" dirty="0" smtClean="0">
                <a:solidFill>
                  <a:srgbClr val="FF0000"/>
                </a:solidFill>
                <a:latin typeface="Elephant" panose="02020904090505020303" pitchFamily="18" charset="0"/>
              </a:rPr>
              <a:t>Extra Practice</a:t>
            </a:r>
            <a:endParaRPr lang="en-US" dirty="0">
              <a:solidFill>
                <a:srgbClr val="FF0000"/>
              </a:solidFill>
              <a:latin typeface="Elephant" panose="02020904090505020303"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normAutofit fontScale="90000"/>
          </a:bodyPr>
          <a:lstStyle/>
          <a:p>
            <a:pPr algn="l"/>
            <a:r>
              <a:rPr lang="en-US" dirty="0" smtClean="0"/>
              <a:t>9.  A correlation of zero between two quantitative variables means that</a:t>
            </a:r>
            <a:br>
              <a:rPr lang="en-US" dirty="0" smtClean="0"/>
            </a:br>
            <a:r>
              <a:rPr lang="en-US" dirty="0" smtClean="0"/>
              <a:t/>
            </a:r>
            <a:br>
              <a:rPr lang="en-US" dirty="0" smtClean="0"/>
            </a:br>
            <a:r>
              <a:rPr lang="en-US" sz="3600" dirty="0" smtClean="0"/>
              <a:t>A) we have done something wrong in our calculation of r.</a:t>
            </a:r>
            <a:br>
              <a:rPr lang="en-US" sz="3600" dirty="0" smtClean="0"/>
            </a:br>
            <a:r>
              <a:rPr lang="en-US" sz="3600" dirty="0" smtClean="0"/>
              <a:t>B) there is no association between the two variables</a:t>
            </a:r>
            <a:br>
              <a:rPr lang="en-US" sz="3600" dirty="0" smtClean="0"/>
            </a:br>
            <a:r>
              <a:rPr lang="en-US" sz="3600" dirty="0" smtClean="0"/>
              <a:t>C) there is no linear association between the two variables</a:t>
            </a:r>
            <a:br>
              <a:rPr lang="en-US" sz="3600" dirty="0" smtClean="0"/>
            </a:br>
            <a:r>
              <a:rPr lang="en-US" sz="3600" dirty="0" smtClean="0"/>
              <a:t>D) none of the above</a:t>
            </a:r>
            <a:endParaRPr lang="en-US"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normAutofit fontScale="90000"/>
          </a:bodyPr>
          <a:lstStyle/>
          <a:p>
            <a:pPr algn="l"/>
            <a:r>
              <a:rPr lang="en-US" dirty="0" smtClean="0"/>
              <a:t>10.  A residuals plot is useful because</a:t>
            </a:r>
            <a:br>
              <a:rPr lang="en-US" dirty="0" smtClean="0"/>
            </a:br>
            <a:r>
              <a:rPr lang="en-US" dirty="0" smtClean="0"/>
              <a:t/>
            </a:r>
            <a:br>
              <a:rPr lang="en-US" dirty="0" smtClean="0"/>
            </a:br>
            <a:r>
              <a:rPr lang="en-US" sz="3600" dirty="0" smtClean="0"/>
              <a:t>I. It will help us to see whether our model is appropriate.</a:t>
            </a:r>
            <a:br>
              <a:rPr lang="en-US" sz="3600" dirty="0" smtClean="0"/>
            </a:br>
            <a:r>
              <a:rPr lang="en-US" sz="3600" dirty="0" smtClean="0"/>
              <a:t>II.  It might show a pattern in the data that was hard to see in the original </a:t>
            </a:r>
            <a:r>
              <a:rPr lang="en-US" sz="3600" dirty="0" err="1" smtClean="0"/>
              <a:t>scatterplot</a:t>
            </a:r>
            <a:r>
              <a:rPr lang="en-US" sz="3600" dirty="0" smtClean="0"/>
              <a:t>.</a:t>
            </a:r>
            <a:br>
              <a:rPr lang="en-US" sz="3600" dirty="0" smtClean="0"/>
            </a:br>
            <a:r>
              <a:rPr lang="en-US" sz="3600" dirty="0" smtClean="0"/>
              <a:t>III.  It will clearly identify influential points.</a:t>
            </a:r>
            <a:r>
              <a:rPr lang="en-US" dirty="0" smtClean="0"/>
              <a:t/>
            </a:r>
            <a:br>
              <a:rPr lang="en-US" dirty="0" smtClean="0"/>
            </a:br>
            <a:r>
              <a:rPr lang="en-US" dirty="0" smtClean="0"/>
              <a:t/>
            </a:r>
            <a:br>
              <a:rPr lang="en-US" dirty="0" smtClean="0"/>
            </a:br>
            <a:r>
              <a:rPr lang="en-US" sz="3100" dirty="0" smtClean="0"/>
              <a:t>A) I 	 B) II    C) I and II	D) I and III  E) I, II, and III</a:t>
            </a:r>
            <a:endParaRPr lang="en-US" sz="31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0"/>
            <a:ext cx="8229600" cy="1143000"/>
          </a:xfrm>
        </p:spPr>
        <p:txBody>
          <a:bodyPr>
            <a:normAutofit fontScale="90000"/>
          </a:bodyPr>
          <a:lstStyle/>
          <a:p>
            <a:pPr algn="l"/>
            <a:r>
              <a:rPr lang="en-US" sz="4000" dirty="0" smtClean="0"/>
              <a:t>11.  The correlation coefficient between the hours that a person is awake during a 24 hour period and the hours that same person is asleep during a 24 hour period is most likely to be</a:t>
            </a:r>
            <a:r>
              <a:rPr lang="en-US" dirty="0" smtClean="0"/>
              <a:t/>
            </a:r>
            <a:br>
              <a:rPr lang="en-US" dirty="0" smtClean="0"/>
            </a:br>
            <a:r>
              <a:rPr lang="en-US" dirty="0" smtClean="0"/>
              <a:t/>
            </a:r>
            <a:br>
              <a:rPr lang="en-US" dirty="0" smtClean="0"/>
            </a:br>
            <a:r>
              <a:rPr lang="en-US" sz="3100" dirty="0" smtClean="0"/>
              <a:t>A) exactly 1.0   </a:t>
            </a:r>
            <a:br>
              <a:rPr lang="en-US" sz="3100" dirty="0" smtClean="0"/>
            </a:br>
            <a:r>
              <a:rPr lang="en-US" sz="3100" dirty="0" smtClean="0"/>
              <a:t>B) near 0.8	</a:t>
            </a:r>
            <a:br>
              <a:rPr lang="en-US" sz="3100" dirty="0" smtClean="0"/>
            </a:br>
            <a:r>
              <a:rPr lang="en-US" sz="3100" dirty="0" smtClean="0"/>
              <a:t>C) near 0 	</a:t>
            </a:r>
            <a:br>
              <a:rPr lang="en-US" sz="3100" dirty="0" smtClean="0"/>
            </a:br>
            <a:r>
              <a:rPr lang="en-US" sz="3100" dirty="0" smtClean="0"/>
              <a:t>D) near -0.8	</a:t>
            </a:r>
            <a:br>
              <a:rPr lang="en-US" sz="3100" dirty="0" smtClean="0"/>
            </a:br>
            <a:r>
              <a:rPr lang="en-US" sz="3100" dirty="0" smtClean="0"/>
              <a:t>E) exactly -1.0</a:t>
            </a:r>
            <a:endParaRPr lang="en-US" sz="31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90800"/>
            <a:ext cx="8229600" cy="1143000"/>
          </a:xfrm>
        </p:spPr>
        <p:txBody>
          <a:bodyPr>
            <a:normAutofit fontScale="90000"/>
          </a:bodyPr>
          <a:lstStyle/>
          <a:p>
            <a:pPr algn="l"/>
            <a:r>
              <a:rPr lang="en-US" sz="3600" dirty="0" smtClean="0"/>
              <a:t>12.  A regression analysis of students’ college GPAs and their high school GPAs found r</a:t>
            </a:r>
            <a:r>
              <a:rPr lang="en-US" sz="3600" baseline="30000" dirty="0" smtClean="0"/>
              <a:t>2</a:t>
            </a:r>
            <a:r>
              <a:rPr lang="en-US" sz="3600" dirty="0" smtClean="0"/>
              <a:t>=0.311.  Which of these is true?</a:t>
            </a:r>
            <a:br>
              <a:rPr lang="en-US" sz="3600" dirty="0" smtClean="0"/>
            </a:br>
            <a:r>
              <a:rPr lang="en-US" dirty="0" smtClean="0"/>
              <a:t/>
            </a:r>
            <a:br>
              <a:rPr lang="en-US" dirty="0" smtClean="0"/>
            </a:br>
            <a:r>
              <a:rPr lang="en-US" sz="3600" dirty="0" smtClean="0"/>
              <a:t>I.  High school GPA accounts for 31.1% 	of college GPA.</a:t>
            </a:r>
            <a:br>
              <a:rPr lang="en-US" sz="3600" dirty="0" smtClean="0"/>
            </a:br>
            <a:r>
              <a:rPr lang="en-US" sz="3600" dirty="0" smtClean="0"/>
              <a:t>II.  31.1% of college GPAs can be correctly predicted with this model.</a:t>
            </a:r>
            <a:br>
              <a:rPr lang="en-US" sz="3600" dirty="0" smtClean="0"/>
            </a:br>
            <a:r>
              <a:rPr lang="en-US" sz="3600" dirty="0" smtClean="0"/>
              <a:t>III.  31.1% of the variance in college GPA can be accounted for by the model</a:t>
            </a:r>
            <a:br>
              <a:rPr lang="en-US" sz="3600" dirty="0" smtClean="0"/>
            </a:br>
            <a:r>
              <a:rPr lang="en-US" sz="3600" dirty="0"/>
              <a:t/>
            </a:r>
            <a:br>
              <a:rPr lang="en-US" sz="3600" dirty="0"/>
            </a:br>
            <a:r>
              <a:rPr lang="en-US" sz="3600" dirty="0" smtClean="0"/>
              <a:t>A) I     B) II     C) III      D) I and II      E) none</a:t>
            </a:r>
            <a:endParaRPr lang="en-US"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438400"/>
            <a:ext cx="8534400" cy="1143000"/>
          </a:xfrm>
        </p:spPr>
        <p:txBody>
          <a:bodyPr>
            <a:noAutofit/>
          </a:bodyPr>
          <a:lstStyle/>
          <a:p>
            <a:pPr algn="l"/>
            <a:r>
              <a:rPr lang="en-US" sz="3200" dirty="0" smtClean="0"/>
              <a:t>13.  When using midterm exam scores to predict a student’s final grade in a class, the student would prefer to have a</a:t>
            </a:r>
            <a:br>
              <a:rPr lang="en-US" sz="3200" dirty="0" smtClean="0"/>
            </a:br>
            <a:r>
              <a:rPr lang="en-US" sz="2400" dirty="0" smtClean="0"/>
              <a:t/>
            </a:r>
            <a:br>
              <a:rPr lang="en-US" sz="2400" dirty="0" smtClean="0"/>
            </a:br>
            <a:r>
              <a:rPr lang="en-US" sz="2400" dirty="0" smtClean="0"/>
              <a:t>A) positive residual, because that means the student’s final grade is higher than we would predict </a:t>
            </a:r>
            <a:r>
              <a:rPr lang="en-US" sz="2400" smtClean="0"/>
              <a:t>with the model</a:t>
            </a:r>
            <a:r>
              <a:rPr lang="en-US" sz="2400" dirty="0" smtClean="0"/>
              <a:t/>
            </a:r>
            <a:br>
              <a:rPr lang="en-US" sz="2400" dirty="0" smtClean="0"/>
            </a:br>
            <a:r>
              <a:rPr lang="en-US" sz="2400" dirty="0" smtClean="0"/>
              <a:t>B) positive residual, because that means the student’s final grade is lower than we would predict with the model</a:t>
            </a:r>
            <a:br>
              <a:rPr lang="en-US" sz="2400" dirty="0" smtClean="0"/>
            </a:br>
            <a:r>
              <a:rPr lang="en-US" sz="2400" dirty="0" smtClean="0"/>
              <a:t>C) residual equal to zero, because that means the student’s final grade is exactly what we predict with the model</a:t>
            </a:r>
            <a:br>
              <a:rPr lang="en-US" sz="2400" dirty="0" smtClean="0"/>
            </a:br>
            <a:r>
              <a:rPr lang="en-US" sz="2400" dirty="0" smtClean="0"/>
              <a:t>D) negative residual, because that means the student’s final grade is lower than we would predict with the model</a:t>
            </a:r>
            <a:br>
              <a:rPr lang="en-US" sz="2400" dirty="0" smtClean="0"/>
            </a:br>
            <a:r>
              <a:rPr lang="en-US" sz="2400" dirty="0" smtClean="0"/>
              <a:t>E) negative residual, because that means the student’s final grade is higher than we would predict with the model</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14600"/>
            <a:ext cx="8610600" cy="1143000"/>
          </a:xfrm>
        </p:spPr>
        <p:txBody>
          <a:bodyPr>
            <a:normAutofit fontScale="90000"/>
          </a:bodyPr>
          <a:lstStyle/>
          <a:p>
            <a:r>
              <a:rPr lang="en-US" dirty="0" smtClean="0"/>
              <a:t>14.  All but one of the statements below contain a mistake.  Which one could be true?</a:t>
            </a:r>
            <a:br>
              <a:rPr lang="en-US" dirty="0" smtClean="0"/>
            </a:br>
            <a:r>
              <a:rPr lang="en-US" sz="2700" dirty="0" smtClean="0"/>
              <a:t>A) There is a high correlation between cigarette smoking and gender.</a:t>
            </a:r>
            <a:br>
              <a:rPr lang="en-US" sz="2700" dirty="0" smtClean="0"/>
            </a:br>
            <a:r>
              <a:rPr lang="en-US" sz="2700" dirty="0" smtClean="0"/>
              <a:t>B) The correlation between age and weight of a newborn baby is r=0.83 ounces per day.</a:t>
            </a:r>
            <a:br>
              <a:rPr lang="en-US" sz="2700" dirty="0" smtClean="0"/>
            </a:br>
            <a:r>
              <a:rPr lang="en-US" sz="2700" dirty="0" smtClean="0"/>
              <a:t>C) The correlation between a person’s age and vision (20/20?) is r=-1.04.</a:t>
            </a:r>
            <a:br>
              <a:rPr lang="en-US" sz="2700" dirty="0" smtClean="0"/>
            </a:br>
            <a:r>
              <a:rPr lang="en-US" sz="2700" dirty="0" smtClean="0"/>
              <a:t>D) The correlation between the species of tree and its height is r=0.56.</a:t>
            </a:r>
            <a:br>
              <a:rPr lang="en-US" sz="2700" dirty="0" smtClean="0"/>
            </a:br>
            <a:r>
              <a:rPr lang="en-US" sz="2700" dirty="0" smtClean="0"/>
              <a:t>E) The correlation between blood alcohol level and reaction time is r=0.73.</a:t>
            </a:r>
            <a:endParaRPr lang="en-US" sz="27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8229600" cy="1143000"/>
          </a:xfrm>
        </p:spPr>
        <p:txBody>
          <a:bodyPr>
            <a:normAutofit fontScale="90000"/>
          </a:bodyPr>
          <a:lstStyle/>
          <a:p>
            <a:pPr algn="l"/>
            <a:r>
              <a:rPr lang="en-US" dirty="0" smtClean="0"/>
              <a:t>15.  Which statement about residual plots is true?</a:t>
            </a:r>
            <a:br>
              <a:rPr lang="en-US" dirty="0" smtClean="0"/>
            </a:br>
            <a:r>
              <a:rPr lang="en-US" dirty="0" smtClean="0"/>
              <a:t/>
            </a:r>
            <a:br>
              <a:rPr lang="en-US" dirty="0" smtClean="0"/>
            </a:br>
            <a:r>
              <a:rPr lang="en-US" sz="2700" dirty="0" smtClean="0"/>
              <a:t>I.  A curved pattern indicates nonlinear association between the variables.</a:t>
            </a:r>
            <a:br>
              <a:rPr lang="en-US" sz="2700" dirty="0" smtClean="0"/>
            </a:br>
            <a:r>
              <a:rPr lang="en-US" sz="2700" dirty="0" smtClean="0"/>
              <a:t>II.  A pattern of increasing spread indicates the predicted values become less reliable as the explanatory variable increases.</a:t>
            </a:r>
            <a:br>
              <a:rPr lang="en-US" sz="2700" dirty="0" smtClean="0"/>
            </a:br>
            <a:r>
              <a:rPr lang="en-US" sz="2700" dirty="0" smtClean="0"/>
              <a:t>III.  Randomness in the residuals indicates the model will predict accurately.</a:t>
            </a:r>
            <a:br>
              <a:rPr lang="en-US" sz="2700" dirty="0" smtClean="0"/>
            </a:br>
            <a:r>
              <a:rPr lang="en-US" sz="2700" dirty="0" smtClean="0"/>
              <a:t/>
            </a:r>
            <a:br>
              <a:rPr lang="en-US" sz="2700" dirty="0" smtClean="0"/>
            </a:br>
            <a:r>
              <a:rPr lang="en-US" sz="2700" dirty="0" smtClean="0"/>
              <a:t>A) I 	B) II	C) I and II	D) I and III	E) I, II, III</a:t>
            </a:r>
            <a:endParaRPr lang="en-US" sz="27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143000"/>
          </a:xfrm>
        </p:spPr>
        <p:txBody>
          <a:bodyPr>
            <a:normAutofit fontScale="90000"/>
          </a:bodyPr>
          <a:lstStyle/>
          <a:p>
            <a:pPr algn="l"/>
            <a:r>
              <a:rPr lang="en-US" dirty="0" smtClean="0"/>
              <a:t>16.  Which of A-D is not a source of caution in regression analysis between two variables?</a:t>
            </a:r>
            <a:br>
              <a:rPr lang="en-US" dirty="0" smtClean="0"/>
            </a:br>
            <a:r>
              <a:rPr lang="en-US" dirty="0" smtClean="0"/>
              <a:t/>
            </a:r>
            <a:br>
              <a:rPr lang="en-US" dirty="0" smtClean="0"/>
            </a:br>
            <a:r>
              <a:rPr lang="en-US" sz="3100" dirty="0" smtClean="0"/>
              <a:t>A) extrapolation</a:t>
            </a:r>
            <a:br>
              <a:rPr lang="en-US" sz="3100" dirty="0" smtClean="0"/>
            </a:br>
            <a:r>
              <a:rPr lang="en-US" sz="3100" dirty="0" smtClean="0"/>
              <a:t>B) subgroups with different characteristics</a:t>
            </a:r>
            <a:br>
              <a:rPr lang="en-US" sz="3100" dirty="0" smtClean="0"/>
            </a:br>
            <a:r>
              <a:rPr lang="en-US" sz="3100" dirty="0" smtClean="0"/>
              <a:t>C) a lurking variable</a:t>
            </a:r>
            <a:br>
              <a:rPr lang="en-US" sz="3100" dirty="0" smtClean="0"/>
            </a:br>
            <a:r>
              <a:rPr lang="en-US" sz="3100" dirty="0" smtClean="0"/>
              <a:t>D) an outlier</a:t>
            </a:r>
            <a:br>
              <a:rPr lang="en-US" sz="3100" dirty="0" smtClean="0"/>
            </a:br>
            <a:r>
              <a:rPr lang="en-US" sz="3100" dirty="0" smtClean="0"/>
              <a:t>E) All of these are potential</a:t>
            </a:r>
            <a:endParaRPr lang="en-US" sz="31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normAutofit fontScale="90000"/>
          </a:bodyPr>
          <a:lstStyle/>
          <a:p>
            <a:r>
              <a:rPr lang="en-US" dirty="0" smtClean="0"/>
              <a:t>17.  Over the past decade a farmer has been able to increase his wheat production by about the same number of bushels each year.  His most useful predictive model is probably…</a:t>
            </a:r>
            <a:br>
              <a:rPr lang="en-US" dirty="0" smtClean="0"/>
            </a:br>
            <a:r>
              <a:rPr lang="en-US" dirty="0" smtClean="0"/>
              <a:t/>
            </a:r>
            <a:br>
              <a:rPr lang="en-US" dirty="0" smtClean="0"/>
            </a:br>
            <a:r>
              <a:rPr lang="en-US" sz="2700" dirty="0" smtClean="0"/>
              <a:t>A) exponential</a:t>
            </a:r>
            <a:br>
              <a:rPr lang="en-US" sz="2700" dirty="0" smtClean="0"/>
            </a:br>
            <a:r>
              <a:rPr lang="en-US" sz="2700" dirty="0" smtClean="0"/>
              <a:t>B) linear</a:t>
            </a:r>
            <a:br>
              <a:rPr lang="en-US" sz="2700" dirty="0" smtClean="0"/>
            </a:br>
            <a:r>
              <a:rPr lang="en-US" sz="2700" dirty="0" smtClean="0"/>
              <a:t>C) logarithmic</a:t>
            </a:r>
            <a:br>
              <a:rPr lang="en-US" sz="2700" dirty="0" smtClean="0"/>
            </a:br>
            <a:r>
              <a:rPr lang="en-US" sz="2700" dirty="0" smtClean="0"/>
              <a:t>D) power</a:t>
            </a:r>
            <a:br>
              <a:rPr lang="en-US" sz="2700" dirty="0" smtClean="0"/>
            </a:br>
            <a:r>
              <a:rPr lang="en-US" sz="2700" dirty="0" smtClean="0"/>
              <a:t>E) quadratic</a:t>
            </a:r>
            <a:endParaRPr lang="en-US" sz="27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95600"/>
            <a:ext cx="8229600" cy="1143000"/>
          </a:xfrm>
        </p:spPr>
        <p:txBody>
          <a:bodyPr>
            <a:normAutofit fontScale="90000"/>
          </a:bodyPr>
          <a:lstStyle/>
          <a:p>
            <a:r>
              <a:rPr lang="en-US" dirty="0" smtClean="0"/>
              <a:t>18.  Another farmer has increased his wheat production by about the same percentage each year.  His most useful predictive model is probably…</a:t>
            </a:r>
            <a:br>
              <a:rPr lang="en-US" dirty="0" smtClean="0"/>
            </a:br>
            <a:r>
              <a:rPr lang="en-US" dirty="0" smtClean="0"/>
              <a:t/>
            </a:r>
            <a:br>
              <a:rPr lang="en-US" dirty="0" smtClean="0"/>
            </a:br>
            <a:r>
              <a:rPr lang="en-US" sz="4000" dirty="0" smtClean="0"/>
              <a:t>A) exponential</a:t>
            </a:r>
            <a:br>
              <a:rPr lang="en-US" sz="4000" dirty="0" smtClean="0"/>
            </a:br>
            <a:r>
              <a:rPr lang="en-US" sz="4000" dirty="0" smtClean="0"/>
              <a:t>B) linear</a:t>
            </a:r>
            <a:br>
              <a:rPr lang="en-US" sz="4000" dirty="0" smtClean="0"/>
            </a:br>
            <a:r>
              <a:rPr lang="en-US" sz="4000" dirty="0" smtClean="0"/>
              <a:t>C) logarithmic</a:t>
            </a:r>
            <a:br>
              <a:rPr lang="en-US" sz="4000" dirty="0" smtClean="0"/>
            </a:br>
            <a:r>
              <a:rPr lang="en-US" sz="4000" dirty="0" smtClean="0"/>
              <a:t>D) power</a:t>
            </a:r>
            <a:br>
              <a:rPr lang="en-US" sz="4000" dirty="0" smtClean="0"/>
            </a:br>
            <a:r>
              <a:rPr lang="en-US" sz="4000" dirty="0" smtClean="0"/>
              <a:t>E) quadratic</a:t>
            </a:r>
            <a:endParaRPr lang="en-US"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pPr algn="l"/>
            <a:r>
              <a:rPr lang="en-US" sz="2800" dirty="0" smtClean="0"/>
              <a:t>1.  Researchers studying growth patterns of children collect data on the heights of fathers and sons.  The correlation between the fathers’ heights and the heights of their 16 year old sons is most likely to be …</a:t>
            </a:r>
            <a:endParaRPr lang="en-US" sz="2800" dirty="0"/>
          </a:p>
        </p:txBody>
      </p:sp>
      <p:sp>
        <p:nvSpPr>
          <p:cNvPr id="3" name="Content Placeholder 2"/>
          <p:cNvSpPr>
            <a:spLocks noGrp="1"/>
          </p:cNvSpPr>
          <p:nvPr>
            <p:ph idx="1"/>
          </p:nvPr>
        </p:nvSpPr>
        <p:spPr>
          <a:xfrm>
            <a:off x="457200" y="2819400"/>
            <a:ext cx="8229600" cy="3306763"/>
          </a:xfrm>
        </p:spPr>
        <p:txBody>
          <a:bodyPr/>
          <a:lstStyle/>
          <a:p>
            <a:pPr>
              <a:buNone/>
            </a:pPr>
            <a:r>
              <a:rPr lang="en-US" dirty="0" smtClean="0"/>
              <a:t>A) near -1.0</a:t>
            </a:r>
          </a:p>
          <a:p>
            <a:pPr>
              <a:buNone/>
            </a:pPr>
            <a:r>
              <a:rPr lang="en-US" dirty="0" smtClean="0"/>
              <a:t>B) near 0</a:t>
            </a:r>
          </a:p>
          <a:p>
            <a:pPr>
              <a:buNone/>
            </a:pPr>
            <a:r>
              <a:rPr lang="en-US" dirty="0" smtClean="0"/>
              <a:t>C) near 0.7</a:t>
            </a:r>
          </a:p>
          <a:p>
            <a:pPr>
              <a:buNone/>
            </a:pPr>
            <a:r>
              <a:rPr lang="en-US" dirty="0" smtClean="0"/>
              <a:t>D) exactly 1.0</a:t>
            </a:r>
          </a:p>
          <a:p>
            <a:pPr>
              <a:buNone/>
            </a:pPr>
            <a:r>
              <a:rPr lang="en-US" dirty="0" smtClean="0"/>
              <a:t>E) somewhat greater than 1.0</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normAutofit fontScale="90000"/>
          </a:bodyPr>
          <a:lstStyle/>
          <a:p>
            <a:pPr algn="l"/>
            <a:r>
              <a:rPr lang="en-US" dirty="0" smtClean="0"/>
              <a:t>19.  All but one of these statements contain a mistake.  Which could be true?</a:t>
            </a:r>
            <a:br>
              <a:rPr lang="en-US" dirty="0" smtClean="0"/>
            </a:br>
            <a:r>
              <a:rPr lang="en-US" dirty="0" smtClean="0"/>
              <a:t/>
            </a:r>
            <a:br>
              <a:rPr lang="en-US" dirty="0" smtClean="0"/>
            </a:br>
            <a:r>
              <a:rPr lang="en-US" sz="2700" dirty="0" smtClean="0"/>
              <a:t>A) The correlation between a football player’s weight and the position he plays is 0.54.</a:t>
            </a:r>
            <a:br>
              <a:rPr lang="en-US" sz="2700" dirty="0" smtClean="0"/>
            </a:br>
            <a:r>
              <a:rPr lang="en-US" sz="2700" dirty="0" smtClean="0"/>
              <a:t>B) The correlation between the amount of fertilizer used and the yield of beans is 0.42</a:t>
            </a:r>
            <a:br>
              <a:rPr lang="en-US" sz="2700" dirty="0" smtClean="0"/>
            </a:br>
            <a:r>
              <a:rPr lang="en-US" sz="2700" dirty="0" smtClean="0"/>
              <a:t>C) The correlation between a car’s length and its fuel efficiency is 0.71 miles per gallon.</a:t>
            </a:r>
            <a:br>
              <a:rPr lang="en-US" sz="2700" dirty="0" smtClean="0"/>
            </a:br>
            <a:r>
              <a:rPr lang="en-US" sz="2700" dirty="0" smtClean="0"/>
              <a:t>D) There is a high correlation (1.09) between height of a corn stalk and its age weeks.</a:t>
            </a:r>
            <a:br>
              <a:rPr lang="en-US" sz="2700" dirty="0" smtClean="0"/>
            </a:br>
            <a:r>
              <a:rPr lang="en-US" sz="2700" dirty="0" smtClean="0"/>
              <a:t>E)   There is a high correlation of 0.63 between gender and </a:t>
            </a:r>
            <a:r>
              <a:rPr lang="en-US" sz="2700" dirty="0" smtClean="0"/>
              <a:t>political </a:t>
            </a:r>
            <a:r>
              <a:rPr lang="en-US" sz="2700" dirty="0" smtClean="0"/>
              <a:t>party.</a:t>
            </a:r>
            <a:endParaRPr lang="en-US" sz="27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8229600" cy="1143000"/>
          </a:xfrm>
        </p:spPr>
        <p:txBody>
          <a:bodyPr>
            <a:normAutofit fontScale="90000"/>
          </a:bodyPr>
          <a:lstStyle/>
          <a:p>
            <a:pPr algn="l"/>
            <a:r>
              <a:rPr lang="en-US" dirty="0" smtClean="0"/>
              <a:t>20. Residuals are…</a:t>
            </a:r>
            <a:br>
              <a:rPr lang="en-US" dirty="0" smtClean="0"/>
            </a:br>
            <a:r>
              <a:rPr lang="en-US" dirty="0" smtClean="0"/>
              <a:t/>
            </a:r>
            <a:br>
              <a:rPr lang="en-US" dirty="0" smtClean="0"/>
            </a:br>
            <a:r>
              <a:rPr lang="en-US" sz="3600" dirty="0" smtClean="0"/>
              <a:t>A) Possible models not explored by the researcher.</a:t>
            </a:r>
            <a:br>
              <a:rPr lang="en-US" sz="3600" dirty="0" smtClean="0"/>
            </a:br>
            <a:r>
              <a:rPr lang="en-US" sz="3600" dirty="0" smtClean="0"/>
              <a:t>B) variation in the data that is explained by the model.</a:t>
            </a:r>
            <a:br>
              <a:rPr lang="en-US" sz="3600" dirty="0" smtClean="0"/>
            </a:br>
            <a:r>
              <a:rPr lang="en-US" sz="3600" dirty="0" smtClean="0"/>
              <a:t>C) the difference between observed responses and values predicted by the model</a:t>
            </a:r>
            <a:br>
              <a:rPr lang="en-US" sz="3600" dirty="0" smtClean="0"/>
            </a:br>
            <a:r>
              <a:rPr lang="en-US" sz="3600" dirty="0" smtClean="0"/>
              <a:t>D) data collected from individuals that is not consistent with the rest of the group.</a:t>
            </a:r>
            <a:br>
              <a:rPr lang="en-US" sz="3600" dirty="0" smtClean="0"/>
            </a:br>
            <a:r>
              <a:rPr lang="en-US" sz="3600" dirty="0" smtClean="0"/>
              <a:t>E) none of these</a:t>
            </a:r>
            <a:endParaRPr lang="en-US" sz="3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a:xfrm>
            <a:off x="2590800" y="1600200"/>
            <a:ext cx="4648200" cy="3992563"/>
          </a:xfrm>
        </p:spPr>
        <p:txBody>
          <a:bodyPr numCol="2">
            <a:normAutofit fontScale="77500" lnSpcReduction="20000"/>
          </a:bodyPr>
          <a:lstStyle/>
          <a:p>
            <a:pPr marL="514350" indent="-514350">
              <a:buAutoNum type="arabicPeriod"/>
            </a:pPr>
            <a:r>
              <a:rPr lang="en-US" dirty="0" smtClean="0"/>
              <a:t>C</a:t>
            </a:r>
          </a:p>
          <a:p>
            <a:pPr marL="514350" indent="-514350">
              <a:buAutoNum type="arabicPeriod"/>
            </a:pPr>
            <a:r>
              <a:rPr lang="en-US" dirty="0" smtClean="0"/>
              <a:t>C</a:t>
            </a:r>
          </a:p>
          <a:p>
            <a:pPr marL="514350" indent="-514350">
              <a:buAutoNum type="arabicPeriod"/>
            </a:pPr>
            <a:r>
              <a:rPr lang="en-US" dirty="0" smtClean="0"/>
              <a:t>A</a:t>
            </a:r>
          </a:p>
          <a:p>
            <a:pPr marL="514350" indent="-514350">
              <a:buAutoNum type="arabicPeriod"/>
            </a:pPr>
            <a:r>
              <a:rPr lang="en-US" dirty="0" smtClean="0"/>
              <a:t>B</a:t>
            </a:r>
          </a:p>
          <a:p>
            <a:pPr marL="514350" indent="-514350">
              <a:buAutoNum type="arabicPeriod"/>
            </a:pPr>
            <a:r>
              <a:rPr lang="en-US" dirty="0" smtClean="0"/>
              <a:t>D</a:t>
            </a:r>
          </a:p>
          <a:p>
            <a:pPr marL="514350" indent="-514350">
              <a:buAutoNum type="arabicPeriod"/>
            </a:pPr>
            <a:r>
              <a:rPr lang="en-US" dirty="0" smtClean="0"/>
              <a:t>A</a:t>
            </a:r>
          </a:p>
          <a:p>
            <a:pPr marL="514350" indent="-514350">
              <a:buAutoNum type="arabicPeriod"/>
            </a:pPr>
            <a:r>
              <a:rPr lang="en-US" dirty="0" smtClean="0"/>
              <a:t>A</a:t>
            </a:r>
          </a:p>
          <a:p>
            <a:pPr marL="514350" indent="-514350">
              <a:buAutoNum type="arabicPeriod"/>
            </a:pPr>
            <a:r>
              <a:rPr lang="en-US" dirty="0" smtClean="0"/>
              <a:t>B</a:t>
            </a:r>
          </a:p>
          <a:p>
            <a:pPr marL="514350" indent="-514350">
              <a:buAutoNum type="arabicPeriod"/>
            </a:pPr>
            <a:r>
              <a:rPr lang="en-US" dirty="0" smtClean="0"/>
              <a:t>C</a:t>
            </a:r>
          </a:p>
          <a:p>
            <a:pPr marL="514350" indent="-514350">
              <a:buAutoNum type="arabicPeriod"/>
            </a:pPr>
            <a:r>
              <a:rPr lang="en-US" dirty="0" smtClean="0"/>
              <a:t>C</a:t>
            </a:r>
          </a:p>
          <a:p>
            <a:pPr marL="514350" indent="-514350">
              <a:buAutoNum type="arabicPeriod"/>
            </a:pPr>
            <a:r>
              <a:rPr lang="en-US" dirty="0" smtClean="0"/>
              <a:t>E</a:t>
            </a:r>
          </a:p>
          <a:p>
            <a:pPr marL="514350" indent="-514350">
              <a:buAutoNum type="arabicPeriod"/>
            </a:pPr>
            <a:r>
              <a:rPr lang="en-US" dirty="0" smtClean="0"/>
              <a:t>C</a:t>
            </a:r>
          </a:p>
          <a:p>
            <a:pPr marL="514350" indent="-514350">
              <a:buAutoNum type="arabicPeriod"/>
            </a:pPr>
            <a:r>
              <a:rPr lang="en-US" dirty="0" smtClean="0"/>
              <a:t>A</a:t>
            </a:r>
          </a:p>
          <a:p>
            <a:pPr marL="514350" indent="-514350">
              <a:buAutoNum type="arabicPeriod"/>
            </a:pPr>
            <a:r>
              <a:rPr lang="en-US" dirty="0" smtClean="0"/>
              <a:t>E</a:t>
            </a:r>
          </a:p>
          <a:p>
            <a:pPr marL="514350" indent="-514350">
              <a:buAutoNum type="arabicPeriod"/>
            </a:pPr>
            <a:r>
              <a:rPr lang="en-US" dirty="0" smtClean="0"/>
              <a:t>C</a:t>
            </a:r>
          </a:p>
          <a:p>
            <a:pPr marL="514350" indent="-514350">
              <a:buAutoNum type="arabicPeriod"/>
            </a:pPr>
            <a:r>
              <a:rPr lang="en-US" dirty="0" smtClean="0"/>
              <a:t>E</a:t>
            </a:r>
          </a:p>
          <a:p>
            <a:pPr marL="514350" indent="-514350">
              <a:buAutoNum type="arabicPeriod"/>
            </a:pPr>
            <a:r>
              <a:rPr lang="en-US" dirty="0" smtClean="0"/>
              <a:t>B</a:t>
            </a:r>
          </a:p>
          <a:p>
            <a:pPr marL="514350" indent="-514350">
              <a:buAutoNum type="arabicPeriod"/>
            </a:pPr>
            <a:r>
              <a:rPr lang="en-US" dirty="0" smtClean="0"/>
              <a:t>A</a:t>
            </a:r>
          </a:p>
          <a:p>
            <a:pPr marL="514350" indent="-514350">
              <a:buAutoNum type="arabicPeriod"/>
            </a:pPr>
            <a:r>
              <a:rPr lang="en-US" dirty="0" smtClean="0"/>
              <a:t>B</a:t>
            </a:r>
          </a:p>
          <a:p>
            <a:pPr marL="514350" indent="-514350">
              <a:buAutoNum type="arabicPeriod"/>
            </a:pPr>
            <a:r>
              <a:rPr lang="en-US" dirty="0" smtClean="0"/>
              <a:t>C</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pPr algn="l"/>
            <a:r>
              <a:rPr lang="en-US" dirty="0" smtClean="0"/>
              <a:t>2.  Which </a:t>
            </a:r>
            <a:r>
              <a:rPr lang="en-US" dirty="0" err="1" smtClean="0"/>
              <a:t>scatterplot</a:t>
            </a:r>
            <a:r>
              <a:rPr lang="en-US" dirty="0" smtClean="0"/>
              <a:t> shows a strong association between two variables even though the correlation is probably near 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8229600" cy="1143000"/>
          </a:xfrm>
        </p:spPr>
        <p:txBody>
          <a:bodyPr>
            <a:normAutofit fontScale="90000"/>
          </a:bodyPr>
          <a:lstStyle/>
          <a:p>
            <a:pPr algn="l"/>
            <a:r>
              <a:rPr lang="en-US" dirty="0" smtClean="0"/>
              <a:t>3.  </a:t>
            </a:r>
            <a:r>
              <a:rPr lang="en-US" sz="4000" dirty="0" smtClean="0"/>
              <a:t>The correlation between X and Y is r=0.35.  If we double each X value, decrease each Y by 0.20, and interchange the variables (put X on the Y-axis and vice-versa), the new correlation </a:t>
            </a:r>
            <a:br>
              <a:rPr lang="en-US" sz="4000" dirty="0" smtClean="0"/>
            </a:br>
            <a:r>
              <a:rPr lang="en-US" sz="4000" dirty="0" smtClean="0"/>
              <a:t>a) 0.35</a:t>
            </a:r>
            <a:br>
              <a:rPr lang="en-US" sz="4000" dirty="0" smtClean="0"/>
            </a:br>
            <a:r>
              <a:rPr lang="en-US" sz="4000" dirty="0" smtClean="0"/>
              <a:t>b) 0.50</a:t>
            </a:r>
            <a:br>
              <a:rPr lang="en-US" sz="4000" dirty="0" smtClean="0"/>
            </a:br>
            <a:r>
              <a:rPr lang="en-US" sz="4000" dirty="0" smtClean="0"/>
              <a:t>c) 0.70</a:t>
            </a:r>
            <a:br>
              <a:rPr lang="en-US" sz="4000" dirty="0" smtClean="0"/>
            </a:br>
            <a:r>
              <a:rPr lang="en-US" sz="4000" dirty="0" smtClean="0"/>
              <a:t>d) 0.90</a:t>
            </a:r>
            <a:br>
              <a:rPr lang="en-US" sz="4000" dirty="0" smtClean="0"/>
            </a:br>
            <a:r>
              <a:rPr lang="en-US" sz="4000" dirty="0" smtClean="0"/>
              <a:t>e) cannot be determined</a:t>
            </a:r>
            <a:endParaRPr lang="en-US"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8229600" cy="1143000"/>
          </a:xfrm>
        </p:spPr>
        <p:txBody>
          <a:bodyPr>
            <a:noAutofit/>
          </a:bodyPr>
          <a:lstStyle/>
          <a:p>
            <a:pPr algn="l"/>
            <a:r>
              <a:rPr lang="en-US" sz="3200" dirty="0" smtClean="0"/>
              <a:t>4.  The correlation between a family’s weekly income and the amount they spend on restaurant meals is found to be r=0.30.  Which must be true?</a:t>
            </a:r>
            <a:br>
              <a:rPr lang="en-US" sz="3200" dirty="0" smtClean="0"/>
            </a:br>
            <a:r>
              <a:rPr lang="en-US" sz="3200" dirty="0" smtClean="0"/>
              <a:t/>
            </a:r>
            <a:br>
              <a:rPr lang="en-US" sz="3200" dirty="0" smtClean="0"/>
            </a:br>
            <a:r>
              <a:rPr lang="en-US" sz="2400" dirty="0" smtClean="0"/>
              <a:t>I.  Families tend to spend about 30% of their incomes in restaurants.</a:t>
            </a:r>
            <a:br>
              <a:rPr lang="en-US" sz="2400" dirty="0" smtClean="0"/>
            </a:br>
            <a:r>
              <a:rPr lang="en-US" sz="2400" dirty="0" smtClean="0"/>
              <a:t>II.  In general, the higher the income, the more the family spends in restaurants.</a:t>
            </a:r>
            <a:br>
              <a:rPr lang="en-US" sz="2400" dirty="0" smtClean="0"/>
            </a:br>
            <a:r>
              <a:rPr lang="en-US" sz="2400" dirty="0" smtClean="0"/>
              <a:t>III.  The line of best fit passes through 30% of the (income, restaurant$) data points.</a:t>
            </a:r>
            <a:r>
              <a:rPr lang="en-US" sz="3200" dirty="0" smtClean="0"/>
              <a:t/>
            </a:r>
            <a:br>
              <a:rPr lang="en-US" sz="3200" dirty="0" smtClean="0"/>
            </a:br>
            <a:r>
              <a:rPr lang="en-US" sz="3200" dirty="0"/>
              <a:t/>
            </a:r>
            <a:br>
              <a:rPr lang="en-US" sz="3200" dirty="0"/>
            </a:br>
            <a:r>
              <a:rPr lang="en-US" sz="3200" dirty="0" smtClean="0"/>
              <a:t>A) I 	   B) II       C) III        D) II and III     E) I, II, III</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noAutofit/>
          </a:bodyPr>
          <a:lstStyle/>
          <a:p>
            <a:pPr algn="l"/>
            <a:r>
              <a:rPr lang="en-US" sz="2800" dirty="0" smtClean="0"/>
              <a:t>5.  A medical researcher find that the more overweight a person is, the higher his pulse rate tends to be.  In fact, the model suggests that 12-pound differences in weight are associated with differences in pulse rate of 4 beats per minute.  Which is true?</a:t>
            </a:r>
            <a:br>
              <a:rPr lang="en-US" sz="2800" dirty="0" smtClean="0"/>
            </a:br>
            <a:r>
              <a:rPr lang="en-US" sz="2800" dirty="0" smtClean="0"/>
              <a:t/>
            </a:r>
            <a:br>
              <a:rPr lang="en-US" sz="2800" dirty="0" smtClean="0"/>
            </a:br>
            <a:r>
              <a:rPr lang="en-US" sz="2400" dirty="0" smtClean="0"/>
              <a:t>I.  The correlation between pulse rate and weight is 0.33.</a:t>
            </a:r>
            <a:br>
              <a:rPr lang="en-US" sz="2400" dirty="0" smtClean="0"/>
            </a:br>
            <a:r>
              <a:rPr lang="en-US" sz="2400" dirty="0" smtClean="0"/>
              <a:t>II.  If you lose 6 pounds, your pulse rate will slow down 2 beats per minute.</a:t>
            </a:r>
            <a:br>
              <a:rPr lang="en-US" sz="2400" dirty="0" smtClean="0"/>
            </a:br>
            <a:r>
              <a:rPr lang="en-US" sz="2400" dirty="0" smtClean="0"/>
              <a:t>III.  A positive residual means a person’s pulse rate is higher than the model predicts.</a:t>
            </a:r>
            <a:r>
              <a:rPr lang="en-US" sz="2800" i="1" dirty="0" smtClean="0"/>
              <a:t/>
            </a:r>
            <a:br>
              <a:rPr lang="en-US" sz="2800" i="1" dirty="0" smtClean="0"/>
            </a:br>
            <a:r>
              <a:rPr lang="en-US" sz="2800" i="1" dirty="0"/>
              <a:t/>
            </a:r>
            <a:br>
              <a:rPr lang="en-US" sz="2800" i="1" dirty="0"/>
            </a:br>
            <a:r>
              <a:rPr lang="en-US" sz="2800" dirty="0" smtClean="0"/>
              <a:t>A) none	B) I 	C) II     D) III 		E) II and III</a:t>
            </a:r>
            <a:endParaRPr lang="en-US" sz="28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8400"/>
            <a:ext cx="8229600" cy="1143000"/>
          </a:xfrm>
        </p:spPr>
        <p:txBody>
          <a:bodyPr>
            <a:noAutofit/>
          </a:bodyPr>
          <a:lstStyle/>
          <a:p>
            <a:pPr algn="l"/>
            <a:r>
              <a:rPr lang="en-US" sz="3200" dirty="0" smtClean="0"/>
              <a:t>6.  A regression analysis of company profits and the amount of money the company spent on advertising found is r</a:t>
            </a:r>
            <a:r>
              <a:rPr lang="en-US" sz="3200" baseline="30000" dirty="0" smtClean="0"/>
              <a:t>2</a:t>
            </a:r>
            <a:r>
              <a:rPr lang="en-US" sz="3200" dirty="0" smtClean="0"/>
              <a:t>=0.72.  Which of these is true?</a:t>
            </a:r>
            <a:br>
              <a:rPr lang="en-US" sz="3200" dirty="0" smtClean="0"/>
            </a:br>
            <a:r>
              <a:rPr lang="en-US" sz="3200" dirty="0"/>
              <a:t/>
            </a:r>
            <a:br>
              <a:rPr lang="en-US" sz="3200" dirty="0"/>
            </a:br>
            <a:r>
              <a:rPr lang="en-US" sz="2400" dirty="0" smtClean="0"/>
              <a:t>I.  This model can correctly predict the profit for 72% of companies.</a:t>
            </a:r>
            <a:br>
              <a:rPr lang="en-US" sz="2400" dirty="0" smtClean="0"/>
            </a:br>
            <a:r>
              <a:rPr lang="en-US" sz="2400" dirty="0" smtClean="0"/>
              <a:t>II.  On average, about 72% of a company’s profit results from advertising.</a:t>
            </a:r>
            <a:br>
              <a:rPr lang="en-US" sz="2400" dirty="0" smtClean="0"/>
            </a:br>
            <a:r>
              <a:rPr lang="en-US" sz="2400" dirty="0" smtClean="0"/>
              <a:t>III.  On average, companies spend about 72% of their profits on advertising.</a:t>
            </a:r>
            <a:r>
              <a:rPr lang="en-US" sz="3200" dirty="0" smtClean="0"/>
              <a:t/>
            </a:r>
            <a:br>
              <a:rPr lang="en-US" sz="3200" dirty="0" smtClean="0"/>
            </a:br>
            <a:r>
              <a:rPr lang="en-US" sz="3200" dirty="0"/>
              <a:t/>
            </a:r>
            <a:br>
              <a:rPr lang="en-US" sz="3200" dirty="0"/>
            </a:br>
            <a:r>
              <a:rPr lang="en-US" sz="3200" dirty="0" smtClean="0"/>
              <a:t>A) none	B) I	   C) II</a:t>
            </a:r>
            <a:r>
              <a:rPr lang="en-US" sz="3200" dirty="0"/>
              <a:t> </a:t>
            </a:r>
            <a:r>
              <a:rPr lang="en-US" sz="3200" dirty="0" smtClean="0"/>
              <a:t>       D) III	    E) I and III</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normAutofit fontScale="90000"/>
          </a:bodyPr>
          <a:lstStyle/>
          <a:p>
            <a:pPr algn="l"/>
            <a:r>
              <a:rPr lang="en-US" dirty="0" smtClean="0"/>
              <a:t>7.  A least squares line of regression had been fitted to a </a:t>
            </a:r>
            <a:r>
              <a:rPr lang="en-US" dirty="0" err="1" smtClean="0"/>
              <a:t>scatterplot</a:t>
            </a:r>
            <a:r>
              <a:rPr lang="en-US" dirty="0" smtClean="0"/>
              <a:t>; the model’s residuals plot is shown.  Which is true?</a:t>
            </a:r>
            <a:br>
              <a:rPr lang="en-US" dirty="0" smtClean="0"/>
            </a:br>
            <a:r>
              <a:rPr lang="en-US" dirty="0"/>
              <a:t/>
            </a:r>
            <a:br>
              <a:rPr lang="en-US" dirty="0"/>
            </a:br>
            <a:r>
              <a:rPr lang="en-US" sz="3100" dirty="0" smtClean="0"/>
              <a:t>A) The linear model is appropriate</a:t>
            </a:r>
            <a:br>
              <a:rPr lang="en-US" sz="3100" dirty="0" smtClean="0"/>
            </a:br>
            <a:r>
              <a:rPr lang="en-US" sz="3100" dirty="0" smtClean="0"/>
              <a:t>B) The linear model is poor because some residuals are large.</a:t>
            </a:r>
            <a:br>
              <a:rPr lang="en-US" sz="3100" dirty="0" smtClean="0"/>
            </a:br>
            <a:r>
              <a:rPr lang="en-US" sz="3100" dirty="0" smtClean="0"/>
              <a:t>C) The linear model is poor because the correlation is near 0.</a:t>
            </a:r>
            <a:br>
              <a:rPr lang="en-US" sz="3100" dirty="0" smtClean="0"/>
            </a:br>
            <a:r>
              <a:rPr lang="en-US" sz="3100" dirty="0" smtClean="0"/>
              <a:t>D) A curved model would be better.</a:t>
            </a:r>
            <a:br>
              <a:rPr lang="en-US" sz="3100" dirty="0" smtClean="0"/>
            </a:br>
            <a:r>
              <a:rPr lang="en-US" sz="3100" dirty="0" smtClean="0"/>
              <a:t>E) None of the above.</a:t>
            </a:r>
            <a:endParaRPr lang="en-US" sz="31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normAutofit fontScale="90000"/>
          </a:bodyPr>
          <a:lstStyle/>
          <a:p>
            <a:pPr algn="l"/>
            <a:r>
              <a:rPr lang="en-US" sz="3600" dirty="0" smtClean="0"/>
              <a:t>8.  All but one of the statements below contain a mistake.  Which one could be true?</a:t>
            </a:r>
            <a:br>
              <a:rPr lang="en-US" sz="3600" dirty="0" smtClean="0"/>
            </a:br>
            <a:r>
              <a:rPr lang="en-US" sz="3600" dirty="0" smtClean="0"/>
              <a:t/>
            </a:r>
            <a:br>
              <a:rPr lang="en-US" sz="3600" dirty="0" smtClean="0"/>
            </a:br>
            <a:r>
              <a:rPr lang="en-US" sz="2700" dirty="0" smtClean="0"/>
              <a:t>A) The correlation between height and weight is 0.568 inches per pound.</a:t>
            </a:r>
            <a:br>
              <a:rPr lang="en-US" sz="2700" dirty="0" smtClean="0"/>
            </a:br>
            <a:r>
              <a:rPr lang="en-US" sz="2700" dirty="0" smtClean="0"/>
              <a:t>B) The correlation between weight and length of foot is 0.488.</a:t>
            </a:r>
            <a:br>
              <a:rPr lang="en-US" sz="2700" dirty="0" smtClean="0"/>
            </a:br>
            <a:r>
              <a:rPr lang="en-US" sz="2700" dirty="0" smtClean="0"/>
              <a:t>C) The correlation between breed of a dog and its weight is 0.435.</a:t>
            </a:r>
            <a:br>
              <a:rPr lang="en-US" sz="2700" dirty="0" smtClean="0"/>
            </a:br>
            <a:r>
              <a:rPr lang="en-US" sz="2700" dirty="0" smtClean="0"/>
              <a:t>D) The correlation between gender and age is -0.171.</a:t>
            </a:r>
            <a:br>
              <a:rPr lang="en-US" sz="2700" dirty="0" smtClean="0"/>
            </a:br>
            <a:r>
              <a:rPr lang="en-US" sz="2700" dirty="0" smtClean="0"/>
              <a:t>E) If the correlation between blood alcohol level and reaction time is 0.73, then the correlation between reaction time and blood alcohol level is -0.73.</a:t>
            </a:r>
            <a:endParaRPr lang="en-US" sz="27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TotalTime>
  <Words>534</Words>
  <Application>Microsoft Office PowerPoint</Application>
  <PresentationFormat>On-screen Show (4:3)</PresentationFormat>
  <Paragraphs>50</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Elephant</vt:lpstr>
      <vt:lpstr>Office Theme</vt:lpstr>
      <vt:lpstr>PowerPoint Presentation</vt:lpstr>
      <vt:lpstr>1.  Researchers studying growth patterns of children collect data on the heights of fathers and sons.  The correlation between the fathers’ heights and the heights of their 16 year old sons is most likely to be …</vt:lpstr>
      <vt:lpstr>2.  Which scatterplot shows a strong association between two variables even though the correlation is probably near 0?</vt:lpstr>
      <vt:lpstr>3.  The correlation between X and Y is r=0.35.  If we double each X value, decrease each Y by 0.20, and interchange the variables (put X on the Y-axis and vice-versa), the new correlation  a) 0.35 b) 0.50 c) 0.70 d) 0.90 e) cannot be determined</vt:lpstr>
      <vt:lpstr>4.  The correlation between a family’s weekly income and the amount they spend on restaurant meals is found to be r=0.30.  Which must be true?  I.  Families tend to spend about 30% of their incomes in restaurants. II.  In general, the higher the income, the more the family spends in restaurants. III.  The line of best fit passes through 30% of the (income, restaurant$) data points.  A) I     B) II       C) III        D) II and III     E) I, II, III</vt:lpstr>
      <vt:lpstr>5.  A medical researcher find that the more overweight a person is, the higher his pulse rate tends to be.  In fact, the model suggests that 12-pound differences in weight are associated with differences in pulse rate of 4 beats per minute.  Which is true?  I.  The correlation between pulse rate and weight is 0.33. II.  If you lose 6 pounds, your pulse rate will slow down 2 beats per minute. III.  A positive residual means a person’s pulse rate is higher than the model predicts.  A) none B) I  C) II     D) III   E) II and III</vt:lpstr>
      <vt:lpstr>6.  A regression analysis of company profits and the amount of money the company spent on advertising found is r2=0.72.  Which of these is true?  I.  This model can correctly predict the profit for 72% of companies. II.  On average, about 72% of a company’s profit results from advertising. III.  On average, companies spend about 72% of their profits on advertising.  A) none B) I    C) II        D) III     E) I and III</vt:lpstr>
      <vt:lpstr>7.  A least squares line of regression had been fitted to a scatterplot; the model’s residuals plot is shown.  Which is true?  A) The linear model is appropriate B) The linear model is poor because some residuals are large. C) The linear model is poor because the correlation is near 0. D) A curved model would be better. E) None of the above.</vt:lpstr>
      <vt:lpstr>8.  All but one of the statements below contain a mistake.  Which one could be true?  A) The correlation between height and weight is 0.568 inches per pound. B) The correlation between weight and length of foot is 0.488. C) The correlation between breed of a dog and its weight is 0.435. D) The correlation between gender and age is -0.171. E) If the correlation between blood alcohol level and reaction time is 0.73, then the correlation between reaction time and blood alcohol level is -0.73.</vt:lpstr>
      <vt:lpstr>9.  A correlation of zero between two quantitative variables means that  A) we have done something wrong in our calculation of r. B) there is no association between the two variables C) there is no linear association between the two variables D) none of the above</vt:lpstr>
      <vt:lpstr>10.  A residuals plot is useful because  I. It will help us to see whether our model is appropriate. II.  It might show a pattern in the data that was hard to see in the original scatterplot. III.  It will clearly identify influential points.  A) I   B) II    C) I and II D) I and III  E) I, II, and III</vt:lpstr>
      <vt:lpstr>11.  The correlation coefficient between the hours that a person is awake during a 24 hour period and the hours that same person is asleep during a 24 hour period is most likely to be  A) exactly 1.0    B) near 0.8  C) near 0   D) near -0.8  E) exactly -1.0</vt:lpstr>
      <vt:lpstr>12.  A regression analysis of students’ college GPAs and their high school GPAs found r2=0.311.  Which of these is true?  I.  High school GPA accounts for 31.1%  of college GPA. II.  31.1% of college GPAs can be correctly predicted with this model. III.  31.1% of the variance in college GPA can be accounted for by the model  A) I     B) II     C) III      D) I and II      E) none</vt:lpstr>
      <vt:lpstr>13.  When using midterm exam scores to predict a student’s final grade in a class, the student would prefer to have a  A) positive residual, because that means the student’s final grade is higher than we would predict with the model B) positive residual, because that means the student’s final grade is lower than we would predict with the model C) residual equal to zero, because that means the student’s final grade is exactly what we predict with the model D) negative residual, because that means the student’s final grade is lower than we would predict with the model E) negative residual, because that means the student’s final grade is higher than we would predict with the model</vt:lpstr>
      <vt:lpstr>14.  All but one of the statements below contain a mistake.  Which one could be true? A) There is a high correlation between cigarette smoking and gender. B) The correlation between age and weight of a newborn baby is r=0.83 ounces per day. C) The correlation between a person’s age and vision (20/20?) is r=-1.04. D) The correlation between the species of tree and its height is r=0.56. E) The correlation between blood alcohol level and reaction time is r=0.73.</vt:lpstr>
      <vt:lpstr>15.  Which statement about residual plots is true?  I.  A curved pattern indicates nonlinear association between the variables. II.  A pattern of increasing spread indicates the predicted values become less reliable as the explanatory variable increases. III.  Randomness in the residuals indicates the model will predict accurately.  A) I  B) II C) I and II D) I and III E) I, II, III</vt:lpstr>
      <vt:lpstr>16.  Which of A-D is not a source of caution in regression analysis between two variables?  A) extrapolation B) subgroups with different characteristics C) a lurking variable D) an outlier E) All of these are potential</vt:lpstr>
      <vt:lpstr>17.  Over the past decade a farmer has been able to increase his wheat production by about the same number of bushels each year.  His most useful predictive model is probably…  A) exponential B) linear C) logarithmic D) power E) quadratic</vt:lpstr>
      <vt:lpstr>18.  Another farmer has increased his wheat production by about the same percentage each year.  His most useful predictive model is probably…  A) exponential B) linear C) logarithmic D) power E) quadratic</vt:lpstr>
      <vt:lpstr>19.  All but one of these statements contain a mistake.  Which could be true?  A) The correlation between a football player’s weight and the position he plays is 0.54. B) The correlation between the amount of fertilizer used and the yield of beans is 0.42 C) The correlation between a car’s length and its fuel efficiency is 0.71 miles per gallon. D) There is a high correlation (1.09) between height of a corn stalk and its age weeks. E)   There is a high correlation of 0.63 between gender and political party.</vt:lpstr>
      <vt:lpstr>20. Residuals are…  A) Possible models not explored by the researcher. B) variation in the data that is explained by the model. C) the difference between observed responses and values predicted by the model D) data collected from individuals that is not consistent with the rest of the group. E) none of these</vt:lpstr>
      <vt:lpstr>ANSWERS</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Morning!</dc:title>
  <dc:creator>Ahowell2</dc:creator>
  <cp:lastModifiedBy>mchildrey</cp:lastModifiedBy>
  <cp:revision>22</cp:revision>
  <dcterms:created xsi:type="dcterms:W3CDTF">2010-11-02T01:20:40Z</dcterms:created>
  <dcterms:modified xsi:type="dcterms:W3CDTF">2016-10-12T16:32:35Z</dcterms:modified>
</cp:coreProperties>
</file>